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8"/>
  </p:notesMasterIdLst>
  <p:sldIdLst>
    <p:sldId id="293" r:id="rId3"/>
    <p:sldId id="275" r:id="rId4"/>
    <p:sldId id="257" r:id="rId5"/>
    <p:sldId id="258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6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5C38E-B60D-4806-B8A8-FC4CCDCBEE5E}" type="datetimeFigureOut">
              <a:rPr lang="tr-TR" smtClean="0"/>
              <a:t>18.09.2022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FED2B-41A3-41FD-BE55-04D5A6F57D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80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B5AC5-4AC4-4BF0-93A4-2416279BE413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58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“Yüksek riskli” deneklerin öngörülmesine yönelik mevcut yaklaşımların sınırlı değere sahip olduğu göz önüne alındığında, ilk odak noktası, </a:t>
            </a:r>
            <a:r>
              <a:rPr lang="tr-TR" dirty="0" err="1"/>
              <a:t>antitrombotik</a:t>
            </a:r>
            <a:r>
              <a:rPr lang="tr-TR" dirty="0"/>
              <a:t> tedaviye ihtiyaç duymayan “düşük riskli” hastaların belirlenmesidir ve bu açıdan CHA</a:t>
            </a:r>
            <a:r>
              <a:rPr lang="tr-TR" baseline="-25000" dirty="0"/>
              <a:t>2</a:t>
            </a:r>
            <a:r>
              <a:rPr lang="tr-TR" dirty="0"/>
              <a:t>DS</a:t>
            </a:r>
            <a:r>
              <a:rPr lang="tr-TR" baseline="-25000" dirty="0"/>
              <a:t>2</a:t>
            </a:r>
            <a:r>
              <a:rPr lang="tr-TR" dirty="0"/>
              <a:t>-VASc risk skoru güçlü bir skorlama sistemidir.</a:t>
            </a:r>
            <a:endParaRPr lang="en-US" dirty="0"/>
          </a:p>
          <a:p>
            <a:endParaRPr lang="tr-TR" dirty="0"/>
          </a:p>
          <a:p>
            <a:r>
              <a:rPr lang="tr-TR" dirty="0"/>
              <a:t>CHA</a:t>
            </a:r>
            <a:r>
              <a:rPr lang="tr-TR" baseline="-25000" dirty="0"/>
              <a:t>2</a:t>
            </a:r>
            <a:r>
              <a:rPr lang="tr-TR" dirty="0"/>
              <a:t>DS</a:t>
            </a:r>
            <a:r>
              <a:rPr lang="tr-TR" baseline="-25000" dirty="0"/>
              <a:t>2</a:t>
            </a:r>
            <a:r>
              <a:rPr lang="tr-TR" dirty="0"/>
              <a:t>-VASc risk skorunun c istatistik değeri  çeşitli kohort çalışmalarında diğer skorlama şemaları ile kıyaslanmış ( CHADS , ATRIA) ve yüksek </a:t>
            </a:r>
            <a:r>
              <a:rPr lang="tr-TR" dirty="0" err="1"/>
              <a:t>prediktif</a:t>
            </a:r>
            <a:r>
              <a:rPr lang="tr-TR" dirty="0"/>
              <a:t> değeri nedeniyle  geniş çapta kabul görmüştür.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2CAA3-0275-9846-A959-4ECCC978079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4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81B72B-D8AD-4226-8CAE-93F8253D9945}" type="slidenum">
              <a:rPr lang="tr-TR" altLang="tr-T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01332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tr-TR" smtClean="0"/>
              <a:t>Figure 15 Stopping and re-initiation of NOAC therapy in elective surgery. Yellow star—Time point of the intervention/operation. Parentheses indicate optional pre-/postoperative intake, especially in patients not at high risk of drug accumulation/bleeding. Consider þ24 h of interruption in situations likely resulting in increased plasma levels [e.g. body weight &lt; 50 kg, significant interactions (see ‘Pharmacokinetics and drug-drug interactions</a:t>
            </a:r>
            <a:br>
              <a:rPr lang="en-US" altLang="tr-TR" smtClean="0"/>
            </a:br>
            <a:r>
              <a:rPr lang="en-US" altLang="tr-TR" smtClean="0"/>
              <a:t>of NOACs’ section)]. *Intake of this dose of dabigatran if CrCl is in the indicated range; otherwise skip this dose. **Consider measurement of plasma</a:t>
            </a:r>
            <a:br>
              <a:rPr lang="en-US" altLang="tr-TR" smtClean="0"/>
            </a:br>
            <a:r>
              <a:rPr lang="en-US" altLang="tr-TR" smtClean="0"/>
              <a:t>levels in very special situations, e.g. highest risk neurosurgery/cardiac surgery, severely impaired renal function, combination of factors predisposing</a:t>
            </a:r>
            <a:br>
              <a:rPr lang="en-US" altLang="tr-TR" smtClean="0"/>
            </a:br>
            <a:r>
              <a:rPr lang="en-US" altLang="tr-TR" smtClean="0"/>
              <a:t>to higher NOAC levels (see ‘NOAC plasma level measurements: technical approach, indications, pitfalls’ section). Rivaroxaban needs to be taken</a:t>
            </a:r>
            <a:br>
              <a:rPr lang="en-US" altLang="tr-TR" smtClean="0"/>
            </a:br>
            <a:r>
              <a:rPr lang="en-US" altLang="tr-TR" smtClean="0"/>
              <a:t>with food for stroke prevention in AF, which needs to be considered (also) in the post-operative setting. AF, atrial fibrillation; CrCl, creatinine clearance; NOAC, non-vitamin K antagonist oral anticoagulant </a:t>
            </a:r>
            <a:endParaRPr lang="tr-TR" altLang="tr-TR" smtClean="0"/>
          </a:p>
          <a:p>
            <a:pPr eaLnBrk="1" hangingPunct="1">
              <a:spcBef>
                <a:spcPct val="0"/>
              </a:spcBef>
            </a:pPr>
            <a:r>
              <a:rPr lang="en-US" altLang="tr-TR" smtClean="0"/>
              <a:t>‘Perioperative Ischaemic Evaluation 2’ (POISE-2) trial, peri-operative</a:t>
            </a:r>
            <a:br>
              <a:rPr lang="en-US" altLang="tr-TR" smtClean="0"/>
            </a:br>
            <a:r>
              <a:rPr lang="en-US" altLang="tr-TR" smtClean="0"/>
              <a:t>aspirin use did not reduce the risk of myocardial infarction (MI) or</a:t>
            </a:r>
            <a:br>
              <a:rPr lang="en-US" altLang="tr-TR" smtClean="0"/>
            </a:br>
            <a:r>
              <a:rPr lang="en-US" altLang="tr-TR" smtClean="0"/>
              <a:t>death but increased the risk of major bleeding in 10 010 patients at</a:t>
            </a:r>
            <a:br>
              <a:rPr lang="en-US" altLang="tr-TR" smtClean="0"/>
            </a:br>
            <a:r>
              <a:rPr lang="en-US" altLang="tr-TR" smtClean="0"/>
              <a:t>risk for vascular complications (one third with a history of vascular</a:t>
            </a:r>
            <a:br>
              <a:rPr lang="en-US" altLang="tr-TR" smtClean="0"/>
            </a:br>
            <a:r>
              <a:rPr lang="en-US" altLang="tr-TR" smtClean="0"/>
              <a:t>disease).219 However, whether these results translate to patients at</a:t>
            </a:r>
            <a:br>
              <a:rPr lang="en-US" altLang="tr-TR" smtClean="0"/>
            </a:br>
            <a:r>
              <a:rPr lang="en-US" altLang="tr-TR" smtClean="0"/>
              <a:t>very high risk of coronary events during perioperative interruption of</a:t>
            </a:r>
            <a:br>
              <a:rPr lang="en-US" altLang="tr-TR" smtClean="0"/>
            </a:br>
            <a:r>
              <a:rPr lang="en-US" altLang="tr-TR" smtClean="0"/>
              <a:t>NOAC therapy remains unclear. A strategy with initiation of aspirin</a:t>
            </a:r>
            <a:br>
              <a:rPr lang="en-US" altLang="tr-TR" smtClean="0"/>
            </a:br>
            <a:r>
              <a:rPr lang="en-US" altLang="tr-TR" smtClean="0"/>
              <a:t>therapy pre-operatively, performance of the operation under continued aspirin (with suspended NOAC), and re-initiation of NOAC</a:t>
            </a:r>
            <a:br>
              <a:rPr lang="en-US" altLang="tr-TR" smtClean="0"/>
            </a:br>
            <a:r>
              <a:rPr lang="en-US" altLang="tr-TR" smtClean="0"/>
              <a:t>therapy post-operatively (with discontinuation of aspirin therapy)</a:t>
            </a:r>
            <a:br>
              <a:rPr lang="en-US" altLang="tr-TR" smtClean="0"/>
            </a:br>
            <a:r>
              <a:rPr lang="en-US" altLang="tr-TR" smtClean="0"/>
              <a:t>may be evaluated and based on a multidisciplinary team decision.</a:t>
            </a:r>
            <a:br>
              <a:rPr lang="en-US" altLang="tr-TR" smtClean="0"/>
            </a:br>
            <a:r>
              <a:rPr lang="en-US" altLang="tr-TR" smtClean="0"/>
              <a:t>Again, further studies are required to help guide the perioperative</a:t>
            </a:r>
            <a:br>
              <a:rPr lang="en-US" altLang="tr-TR" smtClean="0"/>
            </a:br>
            <a:r>
              <a:rPr lang="en-US" altLang="tr-TR" smtClean="0"/>
              <a:t>management in these high-risk situations </a:t>
            </a:r>
            <a:br>
              <a:rPr lang="en-US" altLang="tr-TR" smtClean="0"/>
            </a:br>
            <a:r>
              <a:rPr lang="en-US" altLang="tr-TR" smtClean="0"/>
              <a:t/>
            </a:r>
            <a:br>
              <a:rPr lang="en-US" altLang="tr-TR" smtClean="0"/>
            </a:br>
            <a:endParaRPr lang="tr-TR" altLang="tr-TR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41474D-EFE9-4BE9-BE13-866629A247B4}" type="slidenum">
              <a:rPr lang="tr-TR" altLang="tr-T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04518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8 Algorithm for antithrombotic therapy in non-ST-segment elevation acute coronary syndrome patients with atrial fibrillation undergoing percutaneous coronary intervention or medical management. Green (class I) and yellow (class IIa) colours denote the classes of recommendation. OAC: preference for a NOAC over VKA for the default strategy and in all other scenarios if no contraindications. For both TAT and DAT regimens, the</a:t>
            </a:r>
            <a:b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recommended doses for the NOACs are as follows:</a:t>
            </a:r>
            <a:b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Apixaban 5 mg b.i.d.241</a:t>
            </a:r>
            <a:b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Dabigatran 110 mg or 150 mg b.i.d.238</a:t>
            </a:r>
            <a:b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Edoxaban 60 mg/d</a:t>
            </a:r>
            <a:b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Rivaroxaban 15 mg or 20 mg/d240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variance with the default strategy, in patients with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HBR, DAT should be shortened to 6 months by withdrawing the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ongoing antiplatelet therapy; while in patients with high coronary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ischaemic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risk, TAT should be prolonged up to 1 month, followed by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 for up to 12 months. There is currently limited evidence to support the use of OACs with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ticagrelor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prasugrel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dual therapy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PCI as an alternative to TAT.241,245 Following coronary stenting,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DAPT with aspirin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ticagrelor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prasugrel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without OAC, may be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considered as an alternative to TAT in patients with high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ischaemic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NSTE-ACS and AF and one non-sex stroke risk factor within the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4 weeks. </a:t>
            </a:r>
            <a:r>
              <a:rPr lang="en-US" dirty="0" smtClean="0"/>
              <a:t/>
            </a:r>
            <a:br>
              <a:rPr lang="en-US" dirty="0" smtClean="0"/>
            </a:b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D1D76-D7F3-4695-91CA-18AD8457C014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97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333" y="127000"/>
            <a:ext cx="11413067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909056" y="6667990"/>
            <a:ext cx="2813049" cy="182880"/>
          </a:xfrm>
          <a:prstGeom prst="rect">
            <a:avLst/>
          </a:prstGeom>
        </p:spPr>
        <p:txBody>
          <a:bodyPr lIns="18288" tIns="18288" rIns="18288" bIns="18288">
            <a:normAutofit/>
          </a:bodyPr>
          <a:lstStyle>
            <a:lvl1pPr marL="0" indent="0" algn="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55597" y="6021331"/>
            <a:ext cx="5984579" cy="590550"/>
          </a:xfrm>
          <a:prstGeom prst="rect">
            <a:avLst/>
          </a:prstGeom>
        </p:spPr>
        <p:txBody>
          <a:bodyPr lIns="45720" rIns="45720" anchor="b" anchorCtr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1858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490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1546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3143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886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616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91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4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1800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7958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734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2871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D37F-8970-4B92-A223-E3DC7857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51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333" y="127000"/>
            <a:ext cx="11413067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909056" y="6667990"/>
            <a:ext cx="2813049" cy="182880"/>
          </a:xfrm>
          <a:prstGeom prst="rect">
            <a:avLst/>
          </a:prstGeom>
        </p:spPr>
        <p:txBody>
          <a:bodyPr lIns="18288" tIns="18288" rIns="18288" bIns="18288">
            <a:normAutofit/>
          </a:bodyPr>
          <a:lstStyle>
            <a:lvl1pPr marL="0" indent="0" algn="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55597" y="6021331"/>
            <a:ext cx="5984579" cy="590550"/>
          </a:xfrm>
          <a:prstGeom prst="rect">
            <a:avLst/>
          </a:prstGeom>
        </p:spPr>
        <p:txBody>
          <a:bodyPr lIns="45720" rIns="45720" anchor="b" anchorCtr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6199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333" y="127000"/>
            <a:ext cx="11413067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700213"/>
            <a:ext cx="10574867" cy="4327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55597" y="6021331"/>
            <a:ext cx="5984579" cy="590550"/>
          </a:xfrm>
          <a:prstGeom prst="rect">
            <a:avLst/>
          </a:prstGeom>
        </p:spPr>
        <p:txBody>
          <a:bodyPr lIns="45720" rIns="4572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909056" y="6667990"/>
            <a:ext cx="2813049" cy="182880"/>
          </a:xfrm>
          <a:prstGeom prst="rect">
            <a:avLst/>
          </a:prstGeom>
        </p:spPr>
        <p:txBody>
          <a:bodyPr lIns="18288" tIns="18288" rIns="18288" bIns="18288">
            <a:normAutofit/>
          </a:bodyPr>
          <a:lstStyle>
            <a:lvl1pPr marL="0" indent="0" algn="r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45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18.09.2022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819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657" y="2428184"/>
            <a:ext cx="10259216" cy="23876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Non-Vitamin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Antagonist</a:t>
            </a:r>
            <a: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(NOAC)</a:t>
            </a:r>
            <a:b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Anticoagulants in Patients with</a:t>
            </a:r>
            <a:b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Atrial Fibrillation </a:t>
            </a:r>
            <a:b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1265" y="4547930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tr-T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Dr. Dursun Aras</a:t>
            </a:r>
          </a:p>
          <a:p>
            <a:r>
              <a:rPr 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Medipol Üniversitesi Tıp Fakültesi</a:t>
            </a:r>
          </a:p>
          <a:p>
            <a:r>
              <a:rPr lang="tr-TR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Medipol Bahçelievler Hastanesi</a:t>
            </a:r>
          </a:p>
          <a:p>
            <a:r>
              <a:rPr 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İSTANBUL</a:t>
            </a:r>
          </a:p>
        </p:txBody>
      </p:sp>
    </p:spTree>
    <p:extLst>
      <p:ext uri="{BB962C8B-B14F-4D97-AF65-F5344CB8AC3E}">
        <p14:creationId xmlns:p14="http://schemas.microsoft.com/office/powerpoint/2010/main" val="32428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85" y="360350"/>
            <a:ext cx="11502542" cy="3166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05" y="3931920"/>
            <a:ext cx="11468922" cy="226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6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16" y="578575"/>
            <a:ext cx="11332216" cy="28569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06" y="4295768"/>
            <a:ext cx="11572603" cy="145801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483326" y="2573383"/>
            <a:ext cx="9274628" cy="39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48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5"/>
          <p:cNvGraphicFramePr>
            <a:graphicFrameLocks noGrp="1"/>
          </p:cNvGraphicFramePr>
          <p:nvPr>
            <p:extLst/>
          </p:nvPr>
        </p:nvGraphicFramePr>
        <p:xfrm>
          <a:off x="1809720" y="2428868"/>
          <a:ext cx="8639174" cy="25368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9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2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119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Api</a:t>
                      </a:r>
                      <a:r>
                        <a:rPr lang="tr-TR" sz="1400" b="1" noProof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ks</a:t>
                      </a:r>
                      <a:r>
                        <a:rPr lang="en-GB" sz="1400" b="1" noProof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aban</a:t>
                      </a:r>
                      <a:endParaRPr lang="en-GB" sz="1400" b="1" noProof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="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ARISTOTLE</a:t>
                      </a:r>
                      <a:endParaRPr lang="en-GB" sz="1400" b="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212/9120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265/9081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GB" sz="11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0.80 (0.67–0.95)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0.012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1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="1" noProof="0" dirty="0" err="1" smtClean="0">
                          <a:solidFill>
                            <a:srgbClr val="0198FF"/>
                          </a:solidFill>
                          <a:latin typeface="Calibri"/>
                          <a:cs typeface="Calibri"/>
                        </a:rPr>
                        <a:t>Dabigatran</a:t>
                      </a:r>
                      <a:r>
                        <a:rPr lang="en-GB" sz="1400" b="1" noProof="0" dirty="0" smtClean="0">
                          <a:solidFill>
                            <a:srgbClr val="0198FF"/>
                          </a:solidFill>
                          <a:latin typeface="Calibri"/>
                          <a:cs typeface="Calibri"/>
                        </a:rPr>
                        <a:t> 150</a:t>
                      </a:r>
                      <a:r>
                        <a:rPr lang="tr-TR" sz="1400" b="1" noProof="0" dirty="0" smtClean="0">
                          <a:solidFill>
                            <a:srgbClr val="0198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400" b="1" noProof="0" dirty="0" smtClean="0">
                          <a:solidFill>
                            <a:srgbClr val="0198FF"/>
                          </a:solidFill>
                          <a:latin typeface="Calibri"/>
                          <a:cs typeface="Calibri"/>
                        </a:rPr>
                        <a:t>mg</a:t>
                      </a:r>
                      <a:br>
                        <a:rPr lang="en-GB" sz="1400" b="1" noProof="0" dirty="0" smtClean="0">
                          <a:solidFill>
                            <a:srgbClr val="0198FF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en-GB" sz="1400" b="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RE-LY</a:t>
                      </a:r>
                      <a:endParaRPr lang="en-GB" sz="1400" b="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134/6076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199/6022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0.66 (0.53–0.82)                                                                     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0.0001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1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="1" noProof="0" dirty="0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Edo</a:t>
                      </a:r>
                      <a:r>
                        <a:rPr lang="tr-TR" sz="1400" b="1" noProof="0" dirty="0" err="1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ks</a:t>
                      </a:r>
                      <a:r>
                        <a:rPr lang="en-GB" sz="1400" b="1" noProof="0" dirty="0" err="1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aban</a:t>
                      </a:r>
                      <a:r>
                        <a:rPr lang="en-GB" sz="1400" b="1" noProof="0" dirty="0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 60</a:t>
                      </a:r>
                      <a:r>
                        <a:rPr lang="tr-TR" sz="1400" b="1" noProof="0" dirty="0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400" b="1" noProof="0" dirty="0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mg </a:t>
                      </a:r>
                      <a:r>
                        <a:rPr lang="en-GB" sz="1200" b="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ENGAGE AF-TIMI 48</a:t>
                      </a:r>
                      <a:endParaRPr lang="en-GB" sz="1200" b="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296/7035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337/7036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en-GB" sz="11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0.88 (0.75–1.02)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0.10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1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="1" noProof="0" dirty="0" err="1" smtClean="0">
                          <a:solidFill>
                            <a:srgbClr val="FF6161"/>
                          </a:solidFill>
                          <a:latin typeface="Calibri"/>
                          <a:cs typeface="Calibri"/>
                        </a:rPr>
                        <a:t>Rivaro</a:t>
                      </a:r>
                      <a:r>
                        <a:rPr lang="tr-TR" sz="1400" b="1" noProof="0" dirty="0" err="1" smtClean="0">
                          <a:solidFill>
                            <a:srgbClr val="FF6161"/>
                          </a:solidFill>
                          <a:latin typeface="Calibri"/>
                          <a:cs typeface="Calibri"/>
                        </a:rPr>
                        <a:t>ks</a:t>
                      </a:r>
                      <a:r>
                        <a:rPr lang="en-GB" sz="1400" b="1" noProof="0" dirty="0" err="1" smtClean="0">
                          <a:solidFill>
                            <a:srgbClr val="FF6161"/>
                          </a:solidFill>
                          <a:latin typeface="Calibri"/>
                          <a:cs typeface="Calibri"/>
                        </a:rPr>
                        <a:t>aban</a:t>
                      </a:r>
                      <a:endParaRPr lang="en-GB" sz="1400" b="1" noProof="0" dirty="0" smtClean="0">
                        <a:solidFill>
                          <a:srgbClr val="FF6161"/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="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ROCKET AF</a:t>
                      </a:r>
                      <a:endParaRPr lang="en-GB" sz="1400" b="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269/7081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306/7090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endParaRPr lang="en-GB" sz="11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0.88</a:t>
                      </a:r>
                      <a:r>
                        <a:rPr lang="en-GB" sz="1100" baseline="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(0.75–1.03)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0.12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193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tr-TR" sz="1400" b="1" i="0" kern="1200" baseline="0" noProof="0" dirty="0" smtClean="0">
                          <a:solidFill>
                            <a:schemeClr val="tx1"/>
                          </a:solidFill>
                          <a:latin typeface="Calibri"/>
                          <a:ea typeface="+mj-ea"/>
                          <a:cs typeface="Calibri"/>
                        </a:rPr>
                        <a:t>Kombine (rastgele)</a:t>
                      </a:r>
                      <a:endParaRPr lang="en-GB" sz="1400" b="1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911/29312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1107/29 229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endParaRPr lang="en-GB" sz="11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GB" sz="1100" b="1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0.81</a:t>
                      </a:r>
                      <a:r>
                        <a:rPr lang="en-GB" sz="1100" b="1" baseline="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(0.73–0.91)</a:t>
                      </a:r>
                      <a:endParaRPr lang="en-GB" sz="1100" b="1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GB" sz="1200" b="1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&lt;0.0001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3684554" y="1944938"/>
            <a:ext cx="5924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00" b="1" dirty="0">
                <a:latin typeface="Calibri"/>
                <a:cs typeface="Calibri"/>
              </a:rPr>
              <a:t>NOAC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00" b="1" dirty="0">
                <a:latin typeface="Calibri"/>
                <a:cs typeface="Calibri"/>
              </a:rPr>
              <a:t>(</a:t>
            </a:r>
            <a:r>
              <a:rPr lang="tr-TR" sz="1300" b="1" dirty="0">
                <a:latin typeface="Calibri"/>
                <a:cs typeface="Calibri"/>
              </a:rPr>
              <a:t>olay</a:t>
            </a:r>
            <a:r>
              <a:rPr lang="en-GB" sz="1300" b="1" dirty="0">
                <a:latin typeface="Calibri"/>
                <a:cs typeface="Calibri"/>
              </a:rPr>
              <a:t>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581276" y="1944938"/>
            <a:ext cx="7370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300" b="1" dirty="0">
                <a:latin typeface="Calibri"/>
                <a:cs typeface="Calibri"/>
              </a:rPr>
              <a:t>V</a:t>
            </a:r>
            <a:r>
              <a:rPr lang="en-GB" sz="1300" b="1" dirty="0" err="1">
                <a:latin typeface="Calibri"/>
                <a:cs typeface="Calibri"/>
              </a:rPr>
              <a:t>arfarin</a:t>
            </a:r>
            <a:endParaRPr lang="en-GB" sz="1300" b="1" dirty="0">
              <a:latin typeface="Calibri"/>
              <a:cs typeface="Calibri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00" b="1" dirty="0">
                <a:latin typeface="Calibri"/>
                <a:cs typeface="Calibri"/>
              </a:rPr>
              <a:t>(</a:t>
            </a:r>
            <a:r>
              <a:rPr lang="tr-TR" sz="1300" b="1" dirty="0">
                <a:latin typeface="Calibri"/>
                <a:cs typeface="Calibri"/>
              </a:rPr>
              <a:t>olay</a:t>
            </a:r>
            <a:r>
              <a:rPr lang="en-GB" sz="1300" b="1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2" name="Group 51"/>
          <p:cNvGrpSpPr/>
          <p:nvPr/>
        </p:nvGrpSpPr>
        <p:grpSpPr>
          <a:xfrm>
            <a:off x="5480221" y="2511955"/>
            <a:ext cx="4259273" cy="3018408"/>
            <a:chOff x="3995936" y="2362200"/>
            <a:chExt cx="4259273" cy="3226420"/>
          </a:xfrm>
        </p:grpSpPr>
        <p:cxnSp>
          <p:nvCxnSpPr>
            <p:cNvPr id="64" name="Straight Connector 63"/>
            <p:cNvCxnSpPr/>
            <p:nvPr/>
          </p:nvCxnSpPr>
          <p:spPr>
            <a:xfrm flipH="1">
              <a:off x="5517952" y="2362200"/>
              <a:ext cx="1978" cy="2536403"/>
            </a:xfrm>
            <a:prstGeom prst="line">
              <a:avLst/>
            </a:prstGeom>
            <a:ln w="9525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9"/>
            <p:cNvSpPr txBox="1"/>
            <p:nvPr/>
          </p:nvSpPr>
          <p:spPr>
            <a:xfrm>
              <a:off x="4718858" y="5292532"/>
              <a:ext cx="3197473" cy="296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200" dirty="0">
                  <a:latin typeface="Calibri"/>
                  <a:cs typeface="Calibri"/>
                </a:rPr>
                <a:t>Y</a:t>
              </a:r>
              <a:r>
                <a:rPr lang="en-GB" sz="1200" dirty="0">
                  <a:latin typeface="Calibri"/>
                  <a:cs typeface="Calibri"/>
                </a:rPr>
                <a:t>OA</a:t>
              </a:r>
              <a:r>
                <a:rPr lang="tr-TR" sz="1200" dirty="0">
                  <a:latin typeface="Calibri"/>
                  <a:cs typeface="Calibri"/>
                </a:rPr>
                <a:t>K lehine</a:t>
              </a:r>
              <a:r>
                <a:rPr lang="en-GB" sz="1200" dirty="0">
                  <a:latin typeface="Calibri"/>
                  <a:cs typeface="Calibri"/>
                </a:rPr>
                <a:t>        </a:t>
              </a:r>
              <a:r>
                <a:rPr lang="tr-TR" sz="1200" dirty="0" err="1">
                  <a:latin typeface="Calibri"/>
                  <a:cs typeface="Calibri"/>
                </a:rPr>
                <a:t>Varfarin</a:t>
              </a:r>
              <a:r>
                <a:rPr lang="tr-TR" sz="1200" dirty="0">
                  <a:latin typeface="Calibri"/>
                  <a:cs typeface="Calibri"/>
                </a:rPr>
                <a:t> lehine</a:t>
              </a:r>
              <a:endParaRPr lang="en-GB" sz="1200" dirty="0">
                <a:latin typeface="Calibri"/>
                <a:cs typeface="Calibri"/>
              </a:endParaRPr>
            </a:p>
          </p:txBody>
        </p:sp>
        <p:sp>
          <p:nvSpPr>
            <p:cNvPr id="54" name="Textfeld 8"/>
            <p:cNvSpPr txBox="1"/>
            <p:nvPr/>
          </p:nvSpPr>
          <p:spPr>
            <a:xfrm>
              <a:off x="3995936" y="4957302"/>
              <a:ext cx="4259273" cy="2960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737373">
                      <a:lumMod val="50000"/>
                    </a:srgbClr>
                  </a:solidFill>
                  <a:latin typeface="Calibri"/>
                  <a:cs typeface="Calibri"/>
                </a:rPr>
                <a:t>      0.5 	                         1.0 	              1.5</a:t>
              </a:r>
            </a:p>
          </p:txBody>
        </p:sp>
        <p:grpSp>
          <p:nvGrpSpPr>
            <p:cNvPr id="4" name="Group 54"/>
            <p:cNvGrpSpPr/>
            <p:nvPr/>
          </p:nvGrpSpPr>
          <p:grpSpPr>
            <a:xfrm>
              <a:off x="4484116" y="3008498"/>
              <a:ext cx="1077468" cy="209357"/>
              <a:chOff x="4484116" y="3302097"/>
              <a:chExt cx="1077468" cy="209357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4956175" y="3302097"/>
                <a:ext cx="123825" cy="209357"/>
              </a:xfrm>
              <a:prstGeom prst="rect">
                <a:avLst/>
              </a:prstGeom>
              <a:solidFill>
                <a:srgbClr val="0198FF"/>
              </a:solidFill>
              <a:ln>
                <a:solidFill>
                  <a:srgbClr val="0198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rgbClr val="0071BB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4484116" y="3418205"/>
                <a:ext cx="1077468" cy="0"/>
              </a:xfrm>
              <a:prstGeom prst="line">
                <a:avLst/>
              </a:prstGeom>
              <a:ln w="15875">
                <a:solidFill>
                  <a:srgbClr val="0198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55"/>
            <p:cNvGrpSpPr/>
            <p:nvPr/>
          </p:nvGrpSpPr>
          <p:grpSpPr>
            <a:xfrm>
              <a:off x="5312987" y="3975759"/>
              <a:ext cx="802756" cy="260998"/>
              <a:chOff x="4619567" y="3274371"/>
              <a:chExt cx="802756" cy="260998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4944448" y="3274371"/>
                <a:ext cx="151089" cy="260998"/>
              </a:xfrm>
              <a:prstGeom prst="rect">
                <a:avLst/>
              </a:prstGeom>
              <a:solidFill>
                <a:srgbClr val="FF6161"/>
              </a:solidFill>
              <a:ln>
                <a:solidFill>
                  <a:srgbClr val="FF616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rgbClr val="0071BB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4619567" y="3406775"/>
                <a:ext cx="802756" cy="0"/>
              </a:xfrm>
              <a:prstGeom prst="line">
                <a:avLst/>
              </a:prstGeom>
              <a:ln w="15875">
                <a:solidFill>
                  <a:srgbClr val="FF616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6"/>
            <p:cNvGrpSpPr/>
            <p:nvPr/>
          </p:nvGrpSpPr>
          <p:grpSpPr>
            <a:xfrm>
              <a:off x="5018884" y="2485734"/>
              <a:ext cx="891863" cy="274311"/>
              <a:chOff x="4584432" y="3274371"/>
              <a:chExt cx="865632" cy="260998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4584432" y="3412213"/>
                <a:ext cx="865632" cy="0"/>
              </a:xfrm>
              <a:prstGeom prst="line">
                <a:avLst/>
              </a:prstGeom>
              <a:ln w="15875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tangle 70"/>
              <p:cNvSpPr/>
              <p:nvPr/>
            </p:nvSpPr>
            <p:spPr>
              <a:xfrm>
                <a:off x="4944448" y="3274371"/>
                <a:ext cx="151089" cy="26099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rgbClr val="0071BB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8" name="Group 57"/>
            <p:cNvGrpSpPr/>
            <p:nvPr/>
          </p:nvGrpSpPr>
          <p:grpSpPr>
            <a:xfrm>
              <a:off x="5322646" y="3466308"/>
              <a:ext cx="768205" cy="260998"/>
              <a:chOff x="4648140" y="3274371"/>
              <a:chExt cx="745611" cy="260998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4944448" y="3274371"/>
                <a:ext cx="151089" cy="26099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rgbClr val="0071BB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4648140" y="3404593"/>
                <a:ext cx="745611" cy="0"/>
              </a:xfrm>
              <a:prstGeom prst="line">
                <a:avLst/>
              </a:prstGeom>
              <a:ln w="15875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58"/>
            <p:cNvGrpSpPr/>
            <p:nvPr/>
          </p:nvGrpSpPr>
          <p:grpSpPr>
            <a:xfrm>
              <a:off x="5229474" y="4485210"/>
              <a:ext cx="571450" cy="277054"/>
              <a:chOff x="4730681" y="3262533"/>
              <a:chExt cx="554644" cy="277054"/>
            </a:xfrm>
          </p:grpSpPr>
          <p:sp>
            <p:nvSpPr>
              <p:cNvPr id="67" name="Diamond 66"/>
              <p:cNvSpPr/>
              <p:nvPr/>
            </p:nvSpPr>
            <p:spPr>
              <a:xfrm>
                <a:off x="4811874" y="3262533"/>
                <a:ext cx="401442" cy="277054"/>
              </a:xfrm>
              <a:prstGeom prst="diamond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rgbClr val="0071BB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>
                <a:off x="4730681" y="3404593"/>
                <a:ext cx="554644" cy="0"/>
              </a:xfrm>
              <a:prstGeom prst="line">
                <a:avLst/>
              </a:prstGeom>
              <a:ln w="15875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Connector 59"/>
            <p:cNvCxnSpPr/>
            <p:nvPr/>
          </p:nvCxnSpPr>
          <p:spPr>
            <a:xfrm>
              <a:off x="6031230" y="2362200"/>
              <a:ext cx="0" cy="2641600"/>
            </a:xfrm>
            <a:prstGeom prst="line">
              <a:avLst/>
            </a:prstGeom>
            <a:ln w="15875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293272" y="4898603"/>
              <a:ext cx="2614620" cy="521"/>
            </a:xfrm>
            <a:prstGeom prst="line">
              <a:avLst/>
            </a:prstGeom>
            <a:ln w="15875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5221909" y="5234301"/>
              <a:ext cx="585309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6244628" y="5234301"/>
              <a:ext cx="585309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293272" y="4898603"/>
              <a:ext cx="203" cy="105197"/>
            </a:xfrm>
            <a:prstGeom prst="line">
              <a:avLst/>
            </a:prstGeom>
            <a:ln w="15875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907689" y="4899124"/>
              <a:ext cx="203" cy="104155"/>
            </a:xfrm>
            <a:prstGeom prst="line">
              <a:avLst/>
            </a:prstGeom>
            <a:ln w="15875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53709" y="383738"/>
            <a:ext cx="4614866" cy="796908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C00000"/>
                </a:solidFill>
                <a:latin typeface="Arial Narrow" pitchFamily="34" charset="0"/>
                <a:cs typeface="Calibri"/>
              </a:rPr>
              <a:t>N</a:t>
            </a:r>
            <a:r>
              <a:rPr lang="en-GB" sz="2800" b="1" dirty="0">
                <a:solidFill>
                  <a:srgbClr val="C00000"/>
                </a:solidFill>
                <a:latin typeface="Arial Narrow" pitchFamily="34" charset="0"/>
                <a:cs typeface="Calibri"/>
              </a:rPr>
              <a:t>OA</a:t>
            </a:r>
            <a:r>
              <a:rPr lang="tr-TR" sz="2800" b="1" dirty="0" err="1">
                <a:solidFill>
                  <a:srgbClr val="C00000"/>
                </a:solidFill>
                <a:latin typeface="Arial Narrow" pitchFamily="34" charset="0"/>
                <a:cs typeface="Calibri"/>
              </a:rPr>
              <a:t>K’lar</a:t>
            </a:r>
            <a:r>
              <a:rPr lang="tr-TR" sz="2800" b="1" dirty="0">
                <a:solidFill>
                  <a:srgbClr val="C00000"/>
                </a:solidFill>
                <a:latin typeface="Arial Narrow" pitchFamily="34" charset="0"/>
                <a:cs typeface="Calibri"/>
              </a:rPr>
              <a:t>, </a:t>
            </a:r>
            <a:r>
              <a:rPr lang="tr-TR" sz="2800" b="1" dirty="0" err="1">
                <a:solidFill>
                  <a:srgbClr val="C00000"/>
                </a:solidFill>
                <a:latin typeface="Arial Narrow" pitchFamily="34" charset="0"/>
                <a:cs typeface="Calibri"/>
              </a:rPr>
              <a:t>Varfarine</a:t>
            </a:r>
            <a:r>
              <a:rPr lang="tr-TR" sz="2800" b="1" dirty="0">
                <a:solidFill>
                  <a:srgbClr val="C00000"/>
                </a:solidFill>
                <a:latin typeface="Arial Narrow" pitchFamily="34" charset="0"/>
                <a:cs typeface="Calibri"/>
              </a:rPr>
              <a:t> kıyasla inme/SE riskini</a:t>
            </a:r>
            <a:br>
              <a:rPr lang="tr-TR" sz="2800" b="1" dirty="0">
                <a:solidFill>
                  <a:srgbClr val="C00000"/>
                </a:solidFill>
                <a:latin typeface="Arial Narrow" pitchFamily="34" charset="0"/>
                <a:cs typeface="Calibri"/>
              </a:rPr>
            </a:br>
            <a:r>
              <a:rPr lang="tr-TR" sz="2800" b="1" dirty="0">
                <a:solidFill>
                  <a:srgbClr val="C00000"/>
                </a:solidFill>
                <a:latin typeface="Arial Narrow" pitchFamily="34" charset="0"/>
                <a:cs typeface="Calibri"/>
              </a:rPr>
              <a:t>anlamlı düzeyde azaltır.</a:t>
            </a:r>
            <a:endParaRPr lang="en-GB" sz="2800" b="1" dirty="0">
              <a:solidFill>
                <a:srgbClr val="C00000"/>
              </a:solidFill>
              <a:latin typeface="Arial Narrow" pitchFamily="34" charset="0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39815" y="6525344"/>
            <a:ext cx="4488434" cy="332656"/>
          </a:xfrm>
        </p:spPr>
        <p:txBody>
          <a:bodyPr>
            <a:normAutofit/>
          </a:bodyPr>
          <a:lstStyle/>
          <a:p>
            <a:pPr algn="ctr"/>
            <a:r>
              <a:rPr lang="en-GB" sz="1050" b="1" dirty="0">
                <a:latin typeface="Calibri"/>
                <a:ea typeface="ＭＳ Ｐゴシック" pitchFamily="34" charset="-128"/>
                <a:cs typeface="Calibri"/>
              </a:rPr>
              <a:t>Ruff </a:t>
            </a:r>
            <a:r>
              <a:rPr lang="en-GB" sz="1050" b="1" i="1" dirty="0">
                <a:latin typeface="Calibri"/>
                <a:ea typeface="ＭＳ Ｐゴシック" pitchFamily="34" charset="-128"/>
                <a:cs typeface="Calibri"/>
              </a:rPr>
              <a:t>et al. Lancet</a:t>
            </a:r>
            <a:r>
              <a:rPr lang="en-GB" sz="1050" b="1" dirty="0">
                <a:latin typeface="Calibri"/>
                <a:ea typeface="ＭＳ Ｐゴシック" pitchFamily="34" charset="-128"/>
                <a:cs typeface="Calibri"/>
              </a:rPr>
              <a:t> 2014;383:955-62 </a:t>
            </a:r>
          </a:p>
        </p:txBody>
      </p:sp>
      <p:sp>
        <p:nvSpPr>
          <p:cNvPr id="10" name="Textfeld 3"/>
          <p:cNvSpPr txBox="1"/>
          <p:nvPr/>
        </p:nvSpPr>
        <p:spPr>
          <a:xfrm>
            <a:off x="6035893" y="1966840"/>
            <a:ext cx="192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b="1" dirty="0">
                <a:latin typeface="Calibri"/>
                <a:cs typeface="Calibri"/>
              </a:rPr>
              <a:t>İnme</a:t>
            </a:r>
            <a:r>
              <a:rPr lang="en-GB" sz="2000" b="1" dirty="0">
                <a:latin typeface="Calibri"/>
                <a:cs typeface="Calibri"/>
              </a:rPr>
              <a:t>/ SE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602191" y="1944938"/>
            <a:ext cx="7505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00" b="1" dirty="0">
                <a:latin typeface="Calibri"/>
                <a:cs typeface="Calibri"/>
              </a:rPr>
              <a:t>RR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00" b="1" dirty="0">
                <a:latin typeface="Calibri"/>
                <a:cs typeface="Calibri"/>
              </a:rPr>
              <a:t>(</a:t>
            </a:r>
            <a:r>
              <a:rPr lang="tr-TR" sz="1300" b="1" dirty="0">
                <a:latin typeface="Calibri"/>
                <a:cs typeface="Calibri"/>
              </a:rPr>
              <a:t>%</a:t>
            </a:r>
            <a:r>
              <a:rPr lang="en-GB" sz="1300" b="1" dirty="0">
                <a:latin typeface="Calibri"/>
                <a:cs typeface="Calibri"/>
              </a:rPr>
              <a:t>95 CI)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634253" y="2144990"/>
            <a:ext cx="7839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00" b="1" dirty="0">
                <a:latin typeface="Calibri"/>
                <a:cs typeface="Calibri"/>
              </a:rPr>
              <a:t> P</a:t>
            </a:r>
            <a:r>
              <a:rPr lang="tr-TR" sz="1300" b="1" dirty="0">
                <a:latin typeface="Calibri"/>
                <a:cs typeface="Calibri"/>
              </a:rPr>
              <a:t> değeri</a:t>
            </a:r>
            <a:endParaRPr lang="en-GB" sz="1300" b="1" dirty="0">
              <a:latin typeface="Calibri"/>
              <a:cs typeface="Calibri"/>
            </a:endParaRPr>
          </a:p>
        </p:txBody>
      </p:sp>
      <p:sp>
        <p:nvSpPr>
          <p:cNvPr id="19" name="ZoneTexte 73"/>
          <p:cNvSpPr txBox="1">
            <a:spLocks noChangeArrowheads="1"/>
          </p:cNvSpPr>
          <p:nvPr/>
        </p:nvSpPr>
        <p:spPr bwMode="auto">
          <a:xfrm>
            <a:off x="2095472" y="6135487"/>
            <a:ext cx="8064896" cy="34732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4763" indent="-9525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tr-TR" sz="1200" b="1" dirty="0">
                <a:solidFill>
                  <a:schemeClr val="bg1"/>
                </a:solidFill>
                <a:latin typeface="Calibri"/>
                <a:ea typeface="MS PGothic" pitchFamily="34" charset="-128"/>
                <a:cs typeface="Calibri"/>
              </a:rPr>
              <a:t>Bire bir çalışma mevcut olmadığından, ilaçlar arasında doğrudan karşılaştırma yapılamayabilir.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97754" y="5428161"/>
            <a:ext cx="19527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Calibri"/>
                <a:ea typeface="ヒラギノ角ゴ Pro W3"/>
                <a:cs typeface="Calibri"/>
              </a:rPr>
              <a:t>SE</a:t>
            </a:r>
            <a:r>
              <a:rPr lang="tr-TR" sz="1000" dirty="0">
                <a:latin typeface="Calibri"/>
                <a:ea typeface="ヒラギノ角ゴ Pro W3"/>
                <a:cs typeface="Calibri"/>
              </a:rPr>
              <a:t>:</a:t>
            </a:r>
            <a:r>
              <a:rPr lang="en-US" sz="1000" dirty="0">
                <a:latin typeface="Calibri"/>
                <a:ea typeface="ヒラギノ角ゴ Pro W3"/>
                <a:cs typeface="Calibri"/>
              </a:rPr>
              <a:t> s</a:t>
            </a:r>
            <a:r>
              <a:rPr lang="tr-TR" sz="1000" dirty="0" err="1">
                <a:latin typeface="Calibri"/>
                <a:ea typeface="ヒラギノ角ゴ Pro W3"/>
                <a:cs typeface="Calibri"/>
              </a:rPr>
              <a:t>istemik</a:t>
            </a:r>
            <a:r>
              <a:rPr lang="tr-TR" sz="1000" dirty="0">
                <a:latin typeface="Calibri"/>
                <a:ea typeface="ヒラギノ角ゴ Pro W3"/>
                <a:cs typeface="Calibri"/>
              </a:rPr>
              <a:t> </a:t>
            </a:r>
            <a:r>
              <a:rPr lang="tr-TR" sz="1000" dirty="0" err="1">
                <a:latin typeface="Calibri"/>
                <a:ea typeface="ヒラギノ角ゴ Pro W3"/>
                <a:cs typeface="Calibri"/>
              </a:rPr>
              <a:t>emboli</a:t>
            </a:r>
            <a:r>
              <a:rPr lang="en-US" sz="1000" dirty="0">
                <a:latin typeface="Calibri"/>
                <a:ea typeface="ヒラギノ角ゴ Pro W3"/>
                <a:cs typeface="Calibri"/>
              </a:rPr>
              <a:t>; RR</a:t>
            </a:r>
            <a:r>
              <a:rPr lang="tr-TR" sz="1000" dirty="0">
                <a:latin typeface="Calibri"/>
                <a:ea typeface="ヒラギノ角ゴ Pro W3"/>
                <a:cs typeface="Calibri"/>
              </a:rPr>
              <a:t>:</a:t>
            </a:r>
            <a:r>
              <a:rPr lang="en-US" sz="1000" dirty="0">
                <a:latin typeface="Calibri"/>
                <a:ea typeface="ヒラギノ角ゴ Pro W3"/>
                <a:cs typeface="Calibri"/>
              </a:rPr>
              <a:t> risk </a:t>
            </a:r>
            <a:r>
              <a:rPr lang="tr-TR" sz="1000" dirty="0">
                <a:latin typeface="Calibri"/>
                <a:ea typeface="ヒラギノ角ゴ Pro W3"/>
                <a:cs typeface="Calibri"/>
              </a:rPr>
              <a:t>oranı</a:t>
            </a:r>
            <a:r>
              <a:rPr lang="en-GB" sz="1000" dirty="0">
                <a:latin typeface="Calibri"/>
                <a:cs typeface="Calibri"/>
              </a:rPr>
              <a:t> </a:t>
            </a:r>
            <a:endParaRPr lang="en-US" sz="1000" dirty="0"/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4291"/>
            <a:ext cx="5214943" cy="126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38 Yuvarlatılmış Dikdörtgen"/>
          <p:cNvSpPr/>
          <p:nvPr/>
        </p:nvSpPr>
        <p:spPr>
          <a:xfrm>
            <a:off x="6310314" y="1928802"/>
            <a:ext cx="1285884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3" name="42 Düz Bağlayıcı"/>
          <p:cNvCxnSpPr/>
          <p:nvPr/>
        </p:nvCxnSpPr>
        <p:spPr>
          <a:xfrm>
            <a:off x="3238480" y="500042"/>
            <a:ext cx="78581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524000" y="4498091"/>
            <a:ext cx="9227127" cy="4846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506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/>
          </p:nvPr>
        </p:nvGraphicFramePr>
        <p:xfrm>
          <a:off x="1775522" y="2460788"/>
          <a:ext cx="8639173" cy="2338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8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65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Api</a:t>
                      </a:r>
                      <a:r>
                        <a:rPr lang="tr-TR" sz="1400" b="1" noProof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ks</a:t>
                      </a:r>
                      <a:r>
                        <a:rPr lang="en-GB" sz="1400" b="1" noProof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aban</a:t>
                      </a:r>
                      <a:endParaRPr lang="en-GB" sz="1400" b="1" noProof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 b="0" noProof="0" dirty="0" smtClean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ARISTOTLE</a:t>
                      </a:r>
                      <a:endParaRPr lang="en-GB" sz="1400" b="0" noProof="0" dirty="0">
                        <a:solidFill>
                          <a:srgbClr val="404040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327/9088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462/9052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GB" sz="12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0.71 (0.61–0.81)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&lt;0.0001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5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 err="1" smtClean="0">
                          <a:solidFill>
                            <a:srgbClr val="0198FF"/>
                          </a:solidFill>
                          <a:latin typeface="Calibri"/>
                          <a:cs typeface="Calibri"/>
                        </a:rPr>
                        <a:t>Dabigatran</a:t>
                      </a:r>
                      <a:r>
                        <a:rPr lang="en-GB" sz="1400" b="1" noProof="0" dirty="0" smtClean="0">
                          <a:solidFill>
                            <a:srgbClr val="0198FF"/>
                          </a:solidFill>
                          <a:latin typeface="Calibri"/>
                          <a:cs typeface="Calibri"/>
                        </a:rPr>
                        <a:t> 150</a:t>
                      </a:r>
                      <a:r>
                        <a:rPr lang="tr-TR" sz="1400" b="1" noProof="0" dirty="0" smtClean="0">
                          <a:solidFill>
                            <a:srgbClr val="0198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400" b="1" noProof="0" dirty="0" smtClean="0">
                          <a:solidFill>
                            <a:srgbClr val="0198FF"/>
                          </a:solidFill>
                          <a:latin typeface="Calibri"/>
                          <a:cs typeface="Calibri"/>
                        </a:rPr>
                        <a:t>mg</a:t>
                      </a:r>
                    </a:p>
                    <a:p>
                      <a:r>
                        <a:rPr lang="en-GB" sz="1400" b="0" noProof="0" dirty="0" smtClean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RE-LY</a:t>
                      </a:r>
                      <a:endParaRPr lang="en-GB" sz="1400" b="0" noProof="0" dirty="0">
                        <a:solidFill>
                          <a:srgbClr val="404040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375/6076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397/6022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0.94 (0.82–1.07)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0.34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5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Edo</a:t>
                      </a:r>
                      <a:r>
                        <a:rPr lang="tr-TR" sz="1400" b="1" noProof="0" dirty="0" err="1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ks</a:t>
                      </a:r>
                      <a:r>
                        <a:rPr lang="en-GB" sz="1400" b="1" noProof="0" dirty="0" err="1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aban</a:t>
                      </a:r>
                      <a:r>
                        <a:rPr lang="en-GB" sz="1400" b="1" noProof="0" dirty="0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 60</a:t>
                      </a:r>
                      <a:r>
                        <a:rPr lang="tr-TR" sz="1400" b="1" noProof="0" dirty="0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400" b="1" noProof="0" dirty="0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mg 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200" b="0" noProof="0" dirty="0" smtClean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ENGAGE AF-TIMI 48</a:t>
                      </a:r>
                      <a:endParaRPr lang="en-GB" sz="1200" b="0" noProof="0" dirty="0">
                        <a:solidFill>
                          <a:srgbClr val="404040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444/7012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557/7012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GB" sz="12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0.80 (0.71–0.90)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0.0002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5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 err="1" smtClean="0">
                          <a:solidFill>
                            <a:srgbClr val="FF6161"/>
                          </a:solidFill>
                          <a:latin typeface="Calibri"/>
                          <a:cs typeface="Calibri"/>
                        </a:rPr>
                        <a:t>Rivaro</a:t>
                      </a:r>
                      <a:r>
                        <a:rPr lang="tr-TR" sz="1400" b="1" noProof="0" dirty="0" err="1" smtClean="0">
                          <a:solidFill>
                            <a:srgbClr val="FF6161"/>
                          </a:solidFill>
                          <a:latin typeface="Calibri"/>
                          <a:cs typeface="Calibri"/>
                        </a:rPr>
                        <a:t>ksa</a:t>
                      </a:r>
                      <a:r>
                        <a:rPr lang="en-GB" sz="1400" b="1" noProof="0" dirty="0" smtClean="0">
                          <a:solidFill>
                            <a:srgbClr val="FF6161"/>
                          </a:solidFill>
                          <a:latin typeface="Calibri"/>
                          <a:cs typeface="Calibri"/>
                        </a:rPr>
                        <a:t>ban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 b="0" noProof="0" dirty="0" smtClean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ROCKET AF</a:t>
                      </a:r>
                      <a:endParaRPr lang="en-GB" sz="1400" b="0" noProof="0" dirty="0">
                        <a:solidFill>
                          <a:srgbClr val="404040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395/7111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386/7125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en-GB" sz="12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1.03 (0.90–1.18)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0.72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576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tr-TR" sz="1400" b="1" i="0" kern="1200" baseline="0" noProof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Calibri"/>
                        </a:rPr>
                        <a:t>Kombine (rastgele)</a:t>
                      </a:r>
                      <a:endParaRPr lang="en-GB" sz="1400" b="1" noProof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1541/29287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1802/29 211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en-GB" sz="1200" noProof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0.86 (0.73–1.00)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GB" sz="1200" b="1" noProof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0.06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81280" marR="812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6384656" y="1605880"/>
            <a:ext cx="192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prstClr val="black"/>
                </a:solidFill>
                <a:latin typeface="Calibri"/>
                <a:cs typeface="Calibri"/>
              </a:rPr>
              <a:t>Maj</a:t>
            </a:r>
            <a:r>
              <a:rPr lang="tr-TR" sz="2000" b="1" dirty="0">
                <a:solidFill>
                  <a:prstClr val="black"/>
                </a:solidFill>
                <a:latin typeface="Calibri"/>
                <a:cs typeface="Calibri"/>
              </a:rPr>
              <a:t>ö</a:t>
            </a:r>
            <a:r>
              <a:rPr lang="en-GB" sz="2000" b="1" dirty="0">
                <a:solidFill>
                  <a:prstClr val="black"/>
                </a:solidFill>
                <a:latin typeface="Calibri"/>
                <a:cs typeface="Calibri"/>
              </a:rPr>
              <a:t>r </a:t>
            </a:r>
            <a:r>
              <a:rPr lang="tr-TR" sz="2000" b="1" dirty="0">
                <a:solidFill>
                  <a:prstClr val="black"/>
                </a:solidFill>
                <a:latin typeface="Calibri"/>
                <a:cs typeface="Calibri"/>
              </a:rPr>
              <a:t>kanama</a:t>
            </a:r>
            <a:endParaRPr lang="en-GB" sz="20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784308" y="1687784"/>
            <a:ext cx="5759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300" b="1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lang="en-GB" sz="1300" b="1" dirty="0">
                <a:solidFill>
                  <a:prstClr val="black"/>
                </a:solidFill>
                <a:latin typeface="Calibri"/>
                <a:cs typeface="Calibri"/>
              </a:rPr>
              <a:t>OA</a:t>
            </a:r>
            <a:r>
              <a:rPr lang="tr-TR" sz="1300" b="1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endParaRPr lang="en-GB" sz="1300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00" b="1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lang="tr-TR" sz="1300" b="1" dirty="0">
                <a:solidFill>
                  <a:prstClr val="black"/>
                </a:solidFill>
                <a:latin typeface="Calibri"/>
                <a:cs typeface="Calibri"/>
              </a:rPr>
              <a:t>olay</a:t>
            </a:r>
            <a:r>
              <a:rPr lang="en-GB" sz="1300" b="1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732925" y="1687784"/>
            <a:ext cx="7370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300" b="1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lang="en-GB" sz="1300" b="1" dirty="0" err="1">
                <a:solidFill>
                  <a:prstClr val="black"/>
                </a:solidFill>
                <a:latin typeface="Calibri"/>
                <a:cs typeface="Calibri"/>
              </a:rPr>
              <a:t>arfarin</a:t>
            </a:r>
            <a:endParaRPr lang="en-GB" sz="1300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00" b="1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lang="tr-TR" sz="1300" b="1" dirty="0">
                <a:solidFill>
                  <a:prstClr val="black"/>
                </a:solidFill>
                <a:latin typeface="Calibri"/>
                <a:cs typeface="Calibri"/>
              </a:rPr>
              <a:t>olay</a:t>
            </a:r>
            <a:r>
              <a:rPr lang="en-GB" sz="1300" b="1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567989" y="1687784"/>
            <a:ext cx="7505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00" b="1" dirty="0">
                <a:solidFill>
                  <a:prstClr val="black"/>
                </a:solidFill>
                <a:latin typeface="Calibri"/>
                <a:cs typeface="Calibri"/>
              </a:rPr>
              <a:t>RR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00" b="1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lang="tr-TR" sz="1300" b="1" dirty="0">
                <a:solidFill>
                  <a:prstClr val="black"/>
                </a:solidFill>
                <a:latin typeface="Calibri"/>
                <a:cs typeface="Calibri"/>
              </a:rPr>
              <a:t>%</a:t>
            </a:r>
            <a:r>
              <a:rPr lang="en-GB" sz="1300" b="1" dirty="0">
                <a:solidFill>
                  <a:prstClr val="black"/>
                </a:solidFill>
                <a:latin typeface="Calibri"/>
                <a:cs typeface="Calibri"/>
              </a:rPr>
              <a:t>95 CI)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600048" y="1887836"/>
            <a:ext cx="7839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00" b="1" dirty="0">
                <a:solidFill>
                  <a:prstClr val="black"/>
                </a:solidFill>
                <a:latin typeface="Calibri"/>
                <a:cs typeface="Calibri"/>
              </a:rPr>
              <a:t> P</a:t>
            </a:r>
            <a:r>
              <a:rPr lang="tr-TR" sz="1300" b="1" dirty="0">
                <a:solidFill>
                  <a:prstClr val="black"/>
                </a:solidFill>
                <a:latin typeface="Calibri"/>
                <a:cs typeface="Calibri"/>
              </a:rPr>
              <a:t> değeri</a:t>
            </a:r>
            <a:endParaRPr lang="en-GB" sz="13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39815" y="6480720"/>
            <a:ext cx="4488434" cy="332656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Ruff </a:t>
            </a:r>
            <a:r>
              <a:rPr lang="en-GB" i="1" dirty="0" smtClean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et al. Lancet</a:t>
            </a:r>
            <a:r>
              <a:rPr lang="en-GB" dirty="0" smtClean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 2014;383:955-62 </a:t>
            </a:r>
            <a:endParaRPr lang="en-GB" dirty="0">
              <a:solidFill>
                <a:schemeClr val="tx1"/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2391779" y="4214818"/>
            <a:ext cx="4488434" cy="5905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737373"/>
                </a:solidFill>
                <a:latin typeface="Calibri"/>
                <a:ea typeface="ＭＳ Ｐゴシック" pitchFamily="34" charset="-128"/>
                <a:cs typeface="Calibri"/>
              </a:rPr>
              <a:t>. </a:t>
            </a:r>
          </a:p>
        </p:txBody>
      </p:sp>
      <p:grpSp>
        <p:nvGrpSpPr>
          <p:cNvPr id="2" name="Group 26"/>
          <p:cNvGrpSpPr/>
          <p:nvPr/>
        </p:nvGrpSpPr>
        <p:grpSpPr>
          <a:xfrm>
            <a:off x="5734051" y="2282800"/>
            <a:ext cx="4259273" cy="3018408"/>
            <a:chOff x="4283968" y="2660064"/>
            <a:chExt cx="4259273" cy="3018408"/>
          </a:xfrm>
        </p:grpSpPr>
        <p:grpSp>
          <p:nvGrpSpPr>
            <p:cNvPr id="3" name="Group 27"/>
            <p:cNvGrpSpPr/>
            <p:nvPr/>
          </p:nvGrpSpPr>
          <p:grpSpPr>
            <a:xfrm>
              <a:off x="5430073" y="3696817"/>
              <a:ext cx="653095" cy="214210"/>
              <a:chOff x="6773766" y="3368195"/>
              <a:chExt cx="653095" cy="21421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7026039" y="3368195"/>
                <a:ext cx="135213" cy="21421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rgbClr val="0071BB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6773766" y="3477083"/>
                <a:ext cx="653095" cy="0"/>
              </a:xfrm>
              <a:prstGeom prst="line">
                <a:avLst/>
              </a:prstGeom>
              <a:ln w="15875"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8"/>
            <p:cNvGrpSpPr/>
            <p:nvPr/>
          </p:nvGrpSpPr>
          <p:grpSpPr>
            <a:xfrm>
              <a:off x="5520202" y="4645841"/>
              <a:ext cx="862013" cy="269716"/>
              <a:chOff x="5520202" y="3686481"/>
              <a:chExt cx="862013" cy="269716"/>
            </a:xfrm>
          </p:grpSpPr>
          <p:sp>
            <p:nvSpPr>
              <p:cNvPr id="48" name="Diamond 47"/>
              <p:cNvSpPr/>
              <p:nvPr/>
            </p:nvSpPr>
            <p:spPr>
              <a:xfrm>
                <a:off x="5739475" y="3686481"/>
                <a:ext cx="443441" cy="269716"/>
              </a:xfrm>
              <a:prstGeom prst="diamond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rgbClr val="0071BB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5520202" y="3822016"/>
                <a:ext cx="862013" cy="0"/>
              </a:xfrm>
              <a:prstGeom prst="line">
                <a:avLst/>
              </a:prstGeom>
              <a:ln w="15875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29"/>
            <p:cNvGrpSpPr/>
            <p:nvPr/>
          </p:nvGrpSpPr>
          <p:grpSpPr>
            <a:xfrm>
              <a:off x="5040588" y="2801071"/>
              <a:ext cx="762603" cy="207910"/>
              <a:chOff x="6602699" y="3343283"/>
              <a:chExt cx="965762" cy="27672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7006671" y="3343283"/>
                <a:ext cx="151089" cy="27672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rgbClr val="0071BB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6602699" y="3480894"/>
                <a:ext cx="965762" cy="0"/>
              </a:xfrm>
              <a:prstGeom prst="line">
                <a:avLst/>
              </a:prstGeom>
              <a:ln w="15875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30"/>
            <p:cNvGrpSpPr/>
            <p:nvPr/>
          </p:nvGrpSpPr>
          <p:grpSpPr>
            <a:xfrm>
              <a:off x="6081463" y="4205094"/>
              <a:ext cx="737076" cy="202643"/>
              <a:chOff x="6718440" y="3375884"/>
              <a:chExt cx="737076" cy="202643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7020264" y="3375884"/>
                <a:ext cx="116282" cy="202643"/>
              </a:xfrm>
              <a:prstGeom prst="rect">
                <a:avLst/>
              </a:prstGeom>
              <a:solidFill>
                <a:srgbClr val="FF6161"/>
              </a:solidFill>
              <a:ln>
                <a:solidFill>
                  <a:srgbClr val="FF616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rgbClr val="0071BB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6718440" y="3473273"/>
                <a:ext cx="737076" cy="0"/>
              </a:xfrm>
              <a:prstGeom prst="line">
                <a:avLst/>
              </a:prstGeom>
              <a:ln w="15875">
                <a:solidFill>
                  <a:srgbClr val="FF616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31"/>
            <p:cNvGrpSpPr/>
            <p:nvPr/>
          </p:nvGrpSpPr>
          <p:grpSpPr>
            <a:xfrm>
              <a:off x="5819973" y="3283042"/>
              <a:ext cx="748747" cy="202643"/>
              <a:chOff x="6720225" y="3381599"/>
              <a:chExt cx="748747" cy="202643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033993" y="3381599"/>
                <a:ext cx="123115" cy="202643"/>
              </a:xfrm>
              <a:prstGeom prst="rect">
                <a:avLst/>
              </a:prstGeom>
              <a:solidFill>
                <a:srgbClr val="0198FF"/>
              </a:solidFill>
              <a:ln>
                <a:solidFill>
                  <a:srgbClr val="0198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rgbClr val="0071BB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6720225" y="3480893"/>
                <a:ext cx="748747" cy="0"/>
              </a:xfrm>
              <a:prstGeom prst="line">
                <a:avLst/>
              </a:prstGeom>
              <a:ln w="15875">
                <a:solidFill>
                  <a:srgbClr val="0198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>
              <a:off x="5952662" y="2660064"/>
              <a:ext cx="1978" cy="2372878"/>
            </a:xfrm>
            <a:prstGeom prst="line">
              <a:avLst/>
            </a:prstGeom>
            <a:ln w="9525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9"/>
            <p:cNvSpPr txBox="1"/>
            <p:nvPr/>
          </p:nvSpPr>
          <p:spPr>
            <a:xfrm>
              <a:off x="5040588" y="5401473"/>
              <a:ext cx="3228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200" dirty="0">
                  <a:solidFill>
                    <a:prstClr val="black"/>
                  </a:solidFill>
                  <a:latin typeface="Calibri"/>
                  <a:cs typeface="Calibri"/>
                </a:rPr>
                <a:t>Y</a:t>
              </a:r>
              <a:r>
                <a:rPr lang="en-GB" sz="1200" dirty="0">
                  <a:solidFill>
                    <a:prstClr val="black"/>
                  </a:solidFill>
                  <a:latin typeface="Calibri"/>
                  <a:cs typeface="Calibri"/>
                </a:rPr>
                <a:t>OA</a:t>
              </a:r>
              <a:r>
                <a:rPr lang="tr-TR" sz="1200" dirty="0">
                  <a:solidFill>
                    <a:prstClr val="black"/>
                  </a:solidFill>
                  <a:latin typeface="Calibri"/>
                  <a:cs typeface="Calibri"/>
                </a:rPr>
                <a:t>K lehine</a:t>
              </a:r>
              <a:r>
                <a:rPr lang="en-GB" sz="1200" dirty="0">
                  <a:solidFill>
                    <a:prstClr val="black"/>
                  </a:solidFill>
                  <a:latin typeface="Calibri"/>
                  <a:cs typeface="Calibri"/>
                </a:rPr>
                <a:t>        </a:t>
              </a:r>
              <a:r>
                <a:rPr lang="tr-TR" sz="1200" dirty="0" err="1">
                  <a:solidFill>
                    <a:prstClr val="black"/>
                  </a:solidFill>
                  <a:latin typeface="Calibri"/>
                  <a:cs typeface="Calibri"/>
                </a:rPr>
                <a:t>Varfarin</a:t>
              </a:r>
              <a:r>
                <a:rPr lang="tr-TR" sz="1200" dirty="0">
                  <a:solidFill>
                    <a:prstClr val="black"/>
                  </a:solidFill>
                  <a:latin typeface="Calibri"/>
                  <a:cs typeface="Calibri"/>
                </a:rPr>
                <a:t> lehine</a:t>
              </a:r>
              <a:r>
                <a:rPr lang="en-GB" sz="1200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</a:p>
          </p:txBody>
        </p:sp>
        <p:sp>
          <p:nvSpPr>
            <p:cNvPr id="35" name="Textfeld 8"/>
            <p:cNvSpPr txBox="1"/>
            <p:nvPr/>
          </p:nvSpPr>
          <p:spPr>
            <a:xfrm>
              <a:off x="4283968" y="5087856"/>
              <a:ext cx="42592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737373">
                      <a:lumMod val="75000"/>
                    </a:srgbClr>
                  </a:solidFill>
                  <a:latin typeface="Calibri"/>
                  <a:cs typeface="Calibri"/>
                </a:rPr>
                <a:t>      0.5 	                                          1.0 	              1.5              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383495" y="2660064"/>
              <a:ext cx="0" cy="2471292"/>
            </a:xfrm>
            <a:prstGeom prst="line">
              <a:avLst/>
            </a:prstGeom>
            <a:ln w="15875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4645537" y="5064029"/>
              <a:ext cx="2614620" cy="1"/>
            </a:xfrm>
            <a:prstGeom prst="line">
              <a:avLst/>
            </a:prstGeom>
            <a:ln w="15875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5564365" y="5346997"/>
              <a:ext cx="585309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612941" y="5346997"/>
              <a:ext cx="585309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45537" y="5032942"/>
              <a:ext cx="203" cy="98415"/>
            </a:xfrm>
            <a:prstGeom prst="line">
              <a:avLst/>
            </a:prstGeom>
            <a:ln w="15875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259954" y="5033429"/>
              <a:ext cx="203" cy="97440"/>
            </a:xfrm>
            <a:prstGeom prst="line">
              <a:avLst/>
            </a:prstGeom>
            <a:ln w="15875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ZoneTexte 73"/>
          <p:cNvSpPr txBox="1">
            <a:spLocks noChangeArrowheads="1"/>
          </p:cNvSpPr>
          <p:nvPr/>
        </p:nvSpPr>
        <p:spPr bwMode="auto">
          <a:xfrm>
            <a:off x="2063553" y="5873303"/>
            <a:ext cx="8064896" cy="34732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4763" indent="-9525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tr-TR" sz="1200" b="1" dirty="0">
                <a:solidFill>
                  <a:prstClr val="white"/>
                </a:solidFill>
                <a:latin typeface="Calibri"/>
                <a:ea typeface="MS PGothic" pitchFamily="34" charset="-128"/>
                <a:cs typeface="Calibri"/>
              </a:rPr>
              <a:t>Bire bir çalışma mevcut olmadığından, ilaçlar arasında doğrudan karşılaştırma yapılamayabilir.</a:t>
            </a: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4291"/>
            <a:ext cx="5214943" cy="126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itle 2"/>
          <p:cNvSpPr>
            <a:spLocks noGrp="1"/>
          </p:cNvSpPr>
          <p:nvPr>
            <p:ph type="title"/>
          </p:nvPr>
        </p:nvSpPr>
        <p:spPr>
          <a:xfrm>
            <a:off x="6381752" y="214290"/>
            <a:ext cx="4286248" cy="1008112"/>
          </a:xfrm>
        </p:spPr>
        <p:txBody>
          <a:bodyPr>
            <a:normAutofit fontScale="90000"/>
          </a:bodyPr>
          <a:lstStyle/>
          <a:p>
            <a:r>
              <a:rPr lang="tr-TR" sz="2800" b="1" dirty="0">
                <a:solidFill>
                  <a:srgbClr val="C00000"/>
                </a:solidFill>
                <a:latin typeface="Arial Narrow" pitchFamily="34" charset="0"/>
                <a:cs typeface="Calibri"/>
              </a:rPr>
              <a:t>N</a:t>
            </a:r>
            <a:r>
              <a:rPr lang="en-GB" sz="2800" b="1" dirty="0">
                <a:solidFill>
                  <a:srgbClr val="C00000"/>
                </a:solidFill>
                <a:latin typeface="Arial Narrow" pitchFamily="34" charset="0"/>
                <a:cs typeface="Calibri"/>
              </a:rPr>
              <a:t>OA</a:t>
            </a:r>
            <a:r>
              <a:rPr lang="tr-TR" sz="2800" b="1" dirty="0" err="1">
                <a:solidFill>
                  <a:srgbClr val="C00000"/>
                </a:solidFill>
                <a:latin typeface="Arial Narrow" pitchFamily="34" charset="0"/>
                <a:cs typeface="Calibri"/>
              </a:rPr>
              <a:t>K’lar</a:t>
            </a:r>
            <a:r>
              <a:rPr lang="tr-TR" sz="2800" b="1" dirty="0">
                <a:solidFill>
                  <a:srgbClr val="C00000"/>
                </a:solidFill>
                <a:latin typeface="Arial Narrow" pitchFamily="34" charset="0"/>
                <a:cs typeface="Calibri"/>
              </a:rPr>
              <a:t> majör kanama açısından en az </a:t>
            </a:r>
            <a:r>
              <a:rPr lang="tr-TR" sz="2800" b="1" dirty="0" err="1">
                <a:solidFill>
                  <a:srgbClr val="C00000"/>
                </a:solidFill>
                <a:latin typeface="Arial Narrow" pitchFamily="34" charset="0"/>
                <a:cs typeface="Calibri"/>
              </a:rPr>
              <a:t>Varfarin</a:t>
            </a:r>
            <a:r>
              <a:rPr lang="tr-TR" sz="2800" b="1" dirty="0">
                <a:solidFill>
                  <a:srgbClr val="C00000"/>
                </a:solidFill>
                <a:latin typeface="Arial Narrow" pitchFamily="34" charset="0"/>
                <a:cs typeface="Calibri"/>
              </a:rPr>
              <a:t> kadar güvenlidir.</a:t>
            </a:r>
            <a:endParaRPr lang="en-GB" sz="2800" b="1" dirty="0">
              <a:solidFill>
                <a:srgbClr val="C00000"/>
              </a:solidFill>
              <a:latin typeface="Arial Narrow" pitchFamily="34" charset="0"/>
              <a:cs typeface="Calibri"/>
            </a:endParaRPr>
          </a:p>
        </p:txBody>
      </p:sp>
      <p:sp>
        <p:nvSpPr>
          <p:cNvPr id="57" name="56 Yuvarlatılmış Dikdörtgen"/>
          <p:cNvSpPr/>
          <p:nvPr/>
        </p:nvSpPr>
        <p:spPr>
          <a:xfrm>
            <a:off x="6524628" y="1571612"/>
            <a:ext cx="1643074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9" name="58 Düz Bağlayıcı"/>
          <p:cNvCxnSpPr/>
          <p:nvPr/>
        </p:nvCxnSpPr>
        <p:spPr>
          <a:xfrm>
            <a:off x="4310050" y="500042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625600" y="4470400"/>
            <a:ext cx="9042400" cy="3285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645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image11.png"/>
          <p:cNvPicPr>
            <a:picLocks noChangeAspect="1"/>
          </p:cNvPicPr>
          <p:nvPr/>
        </p:nvPicPr>
        <p:blipFill>
          <a:blip r:embed="rId2">
            <a:extLst/>
          </a:blip>
          <a:srcRect l="12490" t="27478" r="23537" b="23293"/>
          <a:stretch>
            <a:fillRect/>
          </a:stretch>
        </p:blipFill>
        <p:spPr>
          <a:xfrm>
            <a:off x="1559497" y="1124745"/>
            <a:ext cx="8920013" cy="3861049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Shape 507"/>
          <p:cNvSpPr/>
          <p:nvPr/>
        </p:nvSpPr>
        <p:spPr>
          <a:xfrm>
            <a:off x="1703511" y="6310482"/>
            <a:ext cx="871297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 b="1"/>
            </a:pPr>
            <a:r>
              <a:rPr sz="1100"/>
              <a:t>1. Granger CB et al. N Eng J Med, 2011; 365: 981–992. 2. Connolly SJ, et al. N Engl J Med. 2009 Sep 17;361(12):1139-51.</a:t>
            </a:r>
          </a:p>
          <a:p>
            <a:pPr>
              <a:defRPr sz="1100" b="1"/>
            </a:pPr>
            <a:r>
              <a:rPr sz="1100"/>
              <a:t>3. Patel MR, et al. N Engl J Med. 2011 Sep 8;365(10):883-91. 4. Giugliano RP et al. N Engl J Med. 2013;369(22):2093-104.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1739285" y="258618"/>
            <a:ext cx="856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NOAK Çalışmaları: Etkinlik ve Güvenlik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00492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57397" y="142860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NOAK’ların</a:t>
            </a:r>
            <a:r>
              <a:rPr lang="tr-T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Metabolizma ve Eliminasyonu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00" y="1214423"/>
            <a:ext cx="7215238" cy="542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Yuvarlatılmış Dikdörtgen"/>
          <p:cNvSpPr/>
          <p:nvPr/>
        </p:nvSpPr>
        <p:spPr>
          <a:xfrm>
            <a:off x="2666976" y="2571744"/>
            <a:ext cx="6929486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Yuvarlatılmış Dikdörtgen"/>
          <p:cNvSpPr/>
          <p:nvPr/>
        </p:nvSpPr>
        <p:spPr>
          <a:xfrm>
            <a:off x="2666976" y="4286256"/>
            <a:ext cx="6929486" cy="5000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2666976" y="6072206"/>
            <a:ext cx="6929486" cy="4286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96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87218" y="143452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Doğru DOZ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952596" y="1214423"/>
            <a:ext cx="60519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u="sng" dirty="0">
                <a:solidFill>
                  <a:srgbClr val="FF0000"/>
                </a:solidFill>
              </a:rPr>
              <a:t>Doz ayarlamada en etkili faktörler:</a:t>
            </a:r>
          </a:p>
          <a:p>
            <a:pPr>
              <a:buFontTx/>
              <a:buChar char="-"/>
            </a:pPr>
            <a:r>
              <a:rPr lang="tr-TR" sz="2400" dirty="0"/>
              <a:t>Yaş: (&gt;75, &gt;80),</a:t>
            </a:r>
          </a:p>
          <a:p>
            <a:pPr>
              <a:buFontTx/>
              <a:buChar char="-"/>
            </a:pPr>
            <a:r>
              <a:rPr lang="tr-TR" sz="2400" dirty="0"/>
              <a:t>Böbrek Fonksiyonları,</a:t>
            </a:r>
          </a:p>
          <a:p>
            <a:pPr>
              <a:buFontTx/>
              <a:buChar char="-"/>
            </a:pPr>
            <a:r>
              <a:rPr lang="tr-TR" sz="2400" dirty="0"/>
              <a:t>Kilo (&lt;60 kg)</a:t>
            </a:r>
          </a:p>
          <a:p>
            <a:pPr>
              <a:buFontTx/>
              <a:buChar char="-"/>
            </a:pPr>
            <a:r>
              <a:rPr lang="tr-TR" sz="2400" dirty="0"/>
              <a:t>İlaç-ilaç etkileşimleri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34" y="3381502"/>
            <a:ext cx="11093739" cy="347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6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Fonksiyon ve NOAK Dozu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565" y="1814810"/>
            <a:ext cx="7322272" cy="470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414" y="1466200"/>
            <a:ext cx="7855095" cy="52038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910" y="235816"/>
            <a:ext cx="10515600" cy="1325563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Karaciğer Fonksiyonu ve NOAK Dozu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5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124" y="1077962"/>
            <a:ext cx="8598283" cy="56434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22786" y="299573"/>
            <a:ext cx="7641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b7819099"/>
              </a:rPr>
              <a:t>Perioperative NOAC management</a:t>
            </a:r>
            <a:r>
              <a:rPr lang="tr-T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tr-T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62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0"/>
          <a:stretch/>
        </p:blipFill>
        <p:spPr>
          <a:xfrm>
            <a:off x="1781576" y="3046101"/>
            <a:ext cx="8683226" cy="1687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97572B-830C-456E-8979-3591C7651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" b="50920"/>
          <a:stretch/>
        </p:blipFill>
        <p:spPr>
          <a:xfrm>
            <a:off x="100556" y="68746"/>
            <a:ext cx="7547258" cy="290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102" y="4871542"/>
            <a:ext cx="5321589" cy="189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8611650" y="507387"/>
            <a:ext cx="2182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NOAC</a:t>
            </a:r>
            <a:endParaRPr lang="tr-TR" sz="6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53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03"/>
          <a:stretch/>
        </p:blipFill>
        <p:spPr>
          <a:xfrm>
            <a:off x="336330" y="1563089"/>
            <a:ext cx="11527227" cy="3029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572" y="6305271"/>
            <a:ext cx="4169986" cy="348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30" y="5163423"/>
            <a:ext cx="11527227" cy="11418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2786" y="299573"/>
            <a:ext cx="7641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b7819099"/>
              </a:rPr>
              <a:t>Perioperative NOAC management</a:t>
            </a:r>
            <a:r>
              <a:rPr lang="tr-T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tr-T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39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51" y="842417"/>
            <a:ext cx="11509229" cy="3393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333" y="6371475"/>
            <a:ext cx="3845473" cy="3216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0744" y="4641852"/>
            <a:ext cx="75884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dvOTb7819099"/>
              </a:rPr>
              <a:t>For each patient, individual factors relating to bleeding and thromboembolic risk need to be taken into account and be discussed with the operating physician and the patient</a:t>
            </a:r>
            <a:r>
              <a:rPr lang="en-US" sz="2000" dirty="0"/>
              <a:t> </a:t>
            </a:r>
            <a:br>
              <a:rPr lang="en-US" sz="2000" dirty="0"/>
            </a:b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50973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88913"/>
            <a:ext cx="89709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7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95275"/>
            <a:ext cx="913447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600825" y="295275"/>
            <a:ext cx="1727200" cy="601345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56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B43B8D11-1659-1945-9E00-79A615D19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503011"/>
            <a:ext cx="10214009" cy="363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Düz Bağlayıcı 4">
            <a:extLst>
              <a:ext uri="{FF2B5EF4-FFF2-40B4-BE49-F238E27FC236}">
                <a16:creationId xmlns:a16="http://schemas.microsoft.com/office/drawing/2014/main" id="{16E590CA-C9F2-914E-B1A2-5E39C1AD96E1}"/>
              </a:ext>
            </a:extLst>
          </p:cNvPr>
          <p:cNvCxnSpPr/>
          <p:nvPr/>
        </p:nvCxnSpPr>
        <p:spPr>
          <a:xfrm flipV="1">
            <a:off x="6455217" y="4706888"/>
            <a:ext cx="2733872" cy="1229"/>
          </a:xfrm>
          <a:prstGeom prst="line">
            <a:avLst/>
          </a:prstGeom>
          <a:ln w="38100">
            <a:solidFill>
              <a:srgbClr val="761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kdörtgen 1">
            <a:extLst>
              <a:ext uri="{FF2B5EF4-FFF2-40B4-BE49-F238E27FC236}">
                <a16:creationId xmlns:a16="http://schemas.microsoft.com/office/drawing/2014/main" id="{8C1AD3E6-C7DF-4906-94D3-FB8096F4F485}"/>
              </a:ext>
            </a:extLst>
          </p:cNvPr>
          <p:cNvSpPr/>
          <p:nvPr/>
        </p:nvSpPr>
        <p:spPr>
          <a:xfrm>
            <a:off x="1787690" y="6419460"/>
            <a:ext cx="86166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Hindricks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 G., et al.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European Heart Journal (2020) 00, 1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3793" y="56852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b7819099"/>
              </a:rPr>
              <a:t>NOAC management before and after AF ablation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549236" y="3214255"/>
            <a:ext cx="5578764" cy="92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80145" y="3629891"/>
            <a:ext cx="60498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8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765175"/>
            <a:ext cx="1134427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20290" y="147782"/>
            <a:ext cx="699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Peri- ablation NOAC Management</a:t>
            </a:r>
            <a:endParaRPr lang="tr-T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45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55EBCC6-7970-8346-82C5-616B44555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6" y="2199695"/>
            <a:ext cx="10214009" cy="245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1">
            <a:extLst>
              <a:ext uri="{FF2B5EF4-FFF2-40B4-BE49-F238E27FC236}">
                <a16:creationId xmlns:a16="http://schemas.microsoft.com/office/drawing/2014/main" id="{D7DFAB56-127C-4C2E-AB0B-EE3FCFF8D55C}"/>
              </a:ext>
            </a:extLst>
          </p:cNvPr>
          <p:cNvSpPr/>
          <p:nvPr/>
        </p:nvSpPr>
        <p:spPr>
          <a:xfrm>
            <a:off x="1787690" y="6419460"/>
            <a:ext cx="86166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Hindricks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 G., et al.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European Heart Journal (2020) 00, 1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3793" y="56852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b7819099"/>
              </a:rPr>
              <a:t>NOAC management before and after AF ablation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386618" y="3288145"/>
            <a:ext cx="858982" cy="92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91491" y="3574473"/>
            <a:ext cx="2567709" cy="92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770255" y="3906982"/>
            <a:ext cx="1921163" cy="92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382982" y="4211782"/>
            <a:ext cx="4396509" cy="92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2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 flipH="1">
            <a:off x="0" y="228600"/>
            <a:ext cx="3268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F0000"/>
                </a:solidFill>
              </a:rPr>
              <a:t>Kardiyoversiyon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68288"/>
            <a:ext cx="8951912" cy="638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 flipH="1">
            <a:off x="238125" y="6305550"/>
            <a:ext cx="3986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/>
              <a:t>Kanada 2020 A.F kılavuzu</a:t>
            </a:r>
          </a:p>
        </p:txBody>
      </p:sp>
    </p:spTree>
    <p:extLst>
      <p:ext uri="{BB962C8B-B14F-4D97-AF65-F5344CB8AC3E}">
        <p14:creationId xmlns:p14="http://schemas.microsoft.com/office/powerpoint/2010/main" val="294306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D57F452-4621-EB4D-B44A-E40AB59CAF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1899" y="1449555"/>
            <a:ext cx="7968202" cy="4445536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4B25816-8683-F840-9C79-9030D7A58C96}"/>
              </a:ext>
            </a:extLst>
          </p:cNvPr>
          <p:cNvGrpSpPr/>
          <p:nvPr/>
        </p:nvGrpSpPr>
        <p:grpSpPr>
          <a:xfrm>
            <a:off x="8667930" y="2831596"/>
            <a:ext cx="1187156" cy="1516687"/>
            <a:chOff x="8720138" y="2481262"/>
            <a:chExt cx="1338262" cy="170973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9368330-F9A7-AA4A-904C-EF428604313B}"/>
                </a:ext>
              </a:extLst>
            </p:cNvPr>
            <p:cNvSpPr/>
            <p:nvPr/>
          </p:nvSpPr>
          <p:spPr>
            <a:xfrm>
              <a:off x="8720138" y="2481262"/>
              <a:ext cx="1338262" cy="17097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19B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5725BF-62DD-A246-A00E-CBFB4B1D1288}"/>
                </a:ext>
              </a:extLst>
            </p:cNvPr>
            <p:cNvSpPr txBox="1"/>
            <p:nvPr/>
          </p:nvSpPr>
          <p:spPr>
            <a:xfrm>
              <a:off x="8749511" y="2557734"/>
              <a:ext cx="1279516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>
                  <a:solidFill>
                    <a:srgbClr val="619B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VKA</a:t>
              </a:r>
            </a:p>
            <a:p>
              <a:pPr algn="ctr"/>
              <a:r>
                <a:rPr lang="tr-TR" sz="1400" dirty="0" err="1">
                  <a:solidFill>
                    <a:srgbClr val="619B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NOAK’lar</a:t>
              </a:r>
              <a:r>
                <a:rPr lang="tr-TR" sz="1400" dirty="0">
                  <a:solidFill>
                    <a:srgbClr val="619B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tr-TR" sz="1400" dirty="0" err="1">
                  <a:solidFill>
                    <a:srgbClr val="619B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Dabigatran</a:t>
              </a:r>
              <a:endParaRPr lang="tr-TR" sz="1400" dirty="0">
                <a:solidFill>
                  <a:srgbClr val="619BC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tr-TR" sz="1400" dirty="0" err="1">
                  <a:solidFill>
                    <a:srgbClr val="619B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Rivaroksaban</a:t>
              </a:r>
              <a:endParaRPr lang="tr-TR" sz="1400" dirty="0">
                <a:solidFill>
                  <a:srgbClr val="619BC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tr-TR" sz="1400" dirty="0" err="1">
                  <a:solidFill>
                    <a:srgbClr val="619B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Apiksaban</a:t>
              </a:r>
              <a:endParaRPr lang="tr-TR" sz="1400" dirty="0">
                <a:solidFill>
                  <a:srgbClr val="619BC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tr-TR" sz="1400" dirty="0" err="1">
                  <a:solidFill>
                    <a:srgbClr val="619B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Edoksaban</a:t>
              </a:r>
              <a:endParaRPr lang="tr-TR" sz="1400" dirty="0">
                <a:solidFill>
                  <a:srgbClr val="619BC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2CF5826-7023-B946-A5F9-A025BA7D82BC}"/>
              </a:ext>
            </a:extLst>
          </p:cNvPr>
          <p:cNvGrpSpPr/>
          <p:nvPr/>
        </p:nvGrpSpPr>
        <p:grpSpPr>
          <a:xfrm>
            <a:off x="2344700" y="2831596"/>
            <a:ext cx="1187156" cy="1516687"/>
            <a:chOff x="156801" y="2481262"/>
            <a:chExt cx="1338262" cy="1709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7DB78D-9D90-954B-9851-835A026B6D7A}"/>
                </a:ext>
              </a:extLst>
            </p:cNvPr>
            <p:cNvSpPr/>
            <p:nvPr/>
          </p:nvSpPr>
          <p:spPr>
            <a:xfrm>
              <a:off x="156801" y="2481262"/>
              <a:ext cx="1338262" cy="17097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82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BFDC3F-9CEB-E247-8C75-8946B5136F03}"/>
                </a:ext>
              </a:extLst>
            </p:cNvPr>
            <p:cNvSpPr txBox="1"/>
            <p:nvPr/>
          </p:nvSpPr>
          <p:spPr>
            <a:xfrm>
              <a:off x="285560" y="2751355"/>
              <a:ext cx="108074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>
                  <a:solidFill>
                    <a:srgbClr val="E882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Aspirin</a:t>
              </a:r>
            </a:p>
            <a:p>
              <a:pPr algn="ctr"/>
              <a:r>
                <a:rPr lang="tr-TR" sz="1400" dirty="0" err="1">
                  <a:solidFill>
                    <a:srgbClr val="E882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Klopidogrel</a:t>
              </a:r>
              <a:endParaRPr lang="tr-TR" sz="1400" dirty="0">
                <a:solidFill>
                  <a:srgbClr val="E882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tr-TR" sz="1400" dirty="0" err="1">
                  <a:solidFill>
                    <a:srgbClr val="E882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Prasugrel</a:t>
              </a:r>
              <a:endParaRPr lang="tr-TR" sz="1400" dirty="0">
                <a:solidFill>
                  <a:srgbClr val="E882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tr-TR" sz="1400" dirty="0" err="1">
                  <a:solidFill>
                    <a:srgbClr val="E882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Tikagrelor</a:t>
              </a:r>
              <a:endParaRPr lang="tr-TR" sz="1400" dirty="0">
                <a:solidFill>
                  <a:srgbClr val="E882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6B15CDC-38AE-5C4F-B5AA-8A23905541C4}"/>
              </a:ext>
            </a:extLst>
          </p:cNvPr>
          <p:cNvSpPr/>
          <p:nvPr/>
        </p:nvSpPr>
        <p:spPr>
          <a:xfrm>
            <a:off x="6592604" y="4580342"/>
            <a:ext cx="1576546" cy="584775"/>
          </a:xfrm>
          <a:prstGeom prst="rect">
            <a:avLst/>
          </a:prstGeom>
          <a:solidFill>
            <a:srgbClr val="DDEBF1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TIA/İnme</a:t>
            </a:r>
          </a:p>
          <a:p>
            <a:pPr algn="ctr"/>
            <a:r>
              <a:rPr lang="tr-TR" sz="1600" b="1" dirty="0">
                <a:solidFill>
                  <a:srgbClr val="CF5C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OAK &gt; DAPT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2EDAE-51E2-7D46-9584-9952779574DE}"/>
              </a:ext>
            </a:extLst>
          </p:cNvPr>
          <p:cNvSpPr/>
          <p:nvPr/>
        </p:nvSpPr>
        <p:spPr>
          <a:xfrm>
            <a:off x="3727354" y="4545507"/>
            <a:ext cx="1928366" cy="338554"/>
          </a:xfrm>
          <a:prstGeom prst="rect">
            <a:avLst/>
          </a:prstGeom>
          <a:solidFill>
            <a:srgbClr val="FAE0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Stent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Trombozu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158B05-2D8E-9C44-A7F0-FF0F82ECFD08}"/>
              </a:ext>
            </a:extLst>
          </p:cNvPr>
          <p:cNvSpPr/>
          <p:nvPr/>
        </p:nvSpPr>
        <p:spPr>
          <a:xfrm>
            <a:off x="3892095" y="4810890"/>
            <a:ext cx="1598884" cy="338554"/>
          </a:xfrm>
          <a:prstGeom prst="rect">
            <a:avLst/>
          </a:prstGeom>
          <a:solidFill>
            <a:srgbClr val="FAE0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9623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DAPT &gt; OAK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6BE9DA5-0BA1-4C4E-90D2-91377678AA7A}"/>
              </a:ext>
            </a:extLst>
          </p:cNvPr>
          <p:cNvSpPr/>
          <p:nvPr/>
        </p:nvSpPr>
        <p:spPr>
          <a:xfrm>
            <a:off x="5490978" y="2257610"/>
            <a:ext cx="1138808" cy="3419054"/>
          </a:xfrm>
          <a:prstGeom prst="ellipse">
            <a:avLst/>
          </a:prstGeom>
          <a:noFill/>
          <a:ln w="38100">
            <a:solidFill>
              <a:srgbClr val="761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0A864C-8FCD-DA4F-A9AE-97F2FE94BF3C}"/>
              </a:ext>
            </a:extLst>
          </p:cNvPr>
          <p:cNvSpPr txBox="1"/>
          <p:nvPr/>
        </p:nvSpPr>
        <p:spPr>
          <a:xfrm flipH="1">
            <a:off x="4781999" y="5714905"/>
            <a:ext cx="262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7618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Bleeding risk</a:t>
            </a:r>
            <a:endParaRPr lang="tr-TR" sz="2400" b="1" dirty="0">
              <a:solidFill>
                <a:srgbClr val="7618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5D8BAB5-B6A9-A14E-A5B4-927817F4E24D}"/>
              </a:ext>
            </a:extLst>
          </p:cNvPr>
          <p:cNvSpPr txBox="1">
            <a:spLocks/>
          </p:cNvSpPr>
          <p:nvPr/>
        </p:nvSpPr>
        <p:spPr>
          <a:xfrm>
            <a:off x="1753182" y="680857"/>
            <a:ext cx="8685636" cy="113259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r-TR" sz="3200" b="1" dirty="0" smtClean="0">
                <a:solidFill>
                  <a:srgbClr val="76184D"/>
                </a:solidFill>
              </a:rPr>
              <a:t>AF and PCI  </a:t>
            </a:r>
            <a:r>
              <a:rPr lang="tr-TR" sz="5300" b="1" dirty="0">
                <a:solidFill>
                  <a:srgbClr val="76184D"/>
                </a:solidFill>
              </a:rPr>
              <a:t>%15</a:t>
            </a:r>
            <a:endParaRPr lang="en-US" sz="5300" b="1" dirty="0">
              <a:solidFill>
                <a:srgbClr val="76184D"/>
              </a:solidFill>
            </a:endParaRP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80DF8AE-9487-314F-B37D-94ECCC0E9F3E}"/>
              </a:ext>
            </a:extLst>
          </p:cNvPr>
          <p:cNvSpPr txBox="1">
            <a:spLocks/>
          </p:cNvSpPr>
          <p:nvPr/>
        </p:nvSpPr>
        <p:spPr>
          <a:xfrm>
            <a:off x="321600" y="6356318"/>
            <a:ext cx="11548800" cy="352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800" b="1" dirty="0"/>
              <a:t>Referans: </a:t>
            </a:r>
            <a:r>
              <a:rPr lang="tr-TR" sz="800" dirty="0" err="1"/>
              <a:t>Capodanno</a:t>
            </a:r>
            <a:r>
              <a:rPr lang="tr-TR" sz="800" dirty="0"/>
              <a:t> D, </a:t>
            </a:r>
            <a:r>
              <a:rPr lang="tr-TR" sz="800" dirty="0" err="1"/>
              <a:t>Huber</a:t>
            </a:r>
            <a:r>
              <a:rPr lang="tr-TR" sz="800" dirty="0"/>
              <a:t> K, </a:t>
            </a:r>
            <a:r>
              <a:rPr lang="tr-TR" sz="800" dirty="0" err="1"/>
              <a:t>Mehran</a:t>
            </a:r>
            <a:r>
              <a:rPr lang="tr-TR" sz="800" dirty="0"/>
              <a:t> R, et al. Management of </a:t>
            </a:r>
            <a:r>
              <a:rPr lang="tr-TR" sz="800" dirty="0" err="1"/>
              <a:t>Antithrombotic</a:t>
            </a:r>
            <a:r>
              <a:rPr lang="tr-TR" sz="800" dirty="0"/>
              <a:t> </a:t>
            </a:r>
            <a:r>
              <a:rPr lang="tr-TR" sz="800" dirty="0" err="1"/>
              <a:t>Therapy</a:t>
            </a:r>
            <a:r>
              <a:rPr lang="tr-TR" sz="800" dirty="0"/>
              <a:t> in </a:t>
            </a:r>
            <a:r>
              <a:rPr lang="tr-TR" sz="800" dirty="0" err="1"/>
              <a:t>Atrial</a:t>
            </a:r>
            <a:r>
              <a:rPr lang="tr-TR" sz="800" dirty="0"/>
              <a:t> </a:t>
            </a:r>
            <a:r>
              <a:rPr lang="tr-TR" sz="800" dirty="0" err="1"/>
              <a:t>Fibrillation</a:t>
            </a:r>
            <a:r>
              <a:rPr lang="tr-TR" sz="800" dirty="0"/>
              <a:t> </a:t>
            </a:r>
            <a:r>
              <a:rPr lang="tr-TR" sz="800" dirty="0" err="1"/>
              <a:t>Patients</a:t>
            </a:r>
            <a:r>
              <a:rPr lang="tr-TR" sz="800" dirty="0"/>
              <a:t> </a:t>
            </a:r>
            <a:r>
              <a:rPr lang="tr-TR" sz="800" dirty="0" err="1"/>
              <a:t>Undergoing</a:t>
            </a:r>
            <a:r>
              <a:rPr lang="tr-TR" sz="800" dirty="0"/>
              <a:t> PCI: JACC </a:t>
            </a:r>
            <a:r>
              <a:rPr lang="tr-TR" sz="800" dirty="0" err="1"/>
              <a:t>State</a:t>
            </a:r>
            <a:r>
              <a:rPr lang="tr-TR" sz="800" dirty="0"/>
              <a:t>-of-</a:t>
            </a:r>
            <a:r>
              <a:rPr lang="tr-TR" sz="800" dirty="0" err="1"/>
              <a:t>the</a:t>
            </a:r>
            <a:r>
              <a:rPr lang="tr-TR" sz="800" dirty="0"/>
              <a:t>-Art </a:t>
            </a:r>
            <a:r>
              <a:rPr lang="tr-TR" sz="800" dirty="0" err="1"/>
              <a:t>Review</a:t>
            </a:r>
            <a:r>
              <a:rPr lang="tr-TR" sz="800" dirty="0"/>
              <a:t>. J </a:t>
            </a:r>
            <a:r>
              <a:rPr lang="tr-TR" sz="800" dirty="0" err="1"/>
              <a:t>Am</a:t>
            </a:r>
            <a:r>
              <a:rPr lang="tr-TR" sz="800" dirty="0"/>
              <a:t> </a:t>
            </a:r>
            <a:r>
              <a:rPr lang="tr-TR" sz="800" dirty="0" err="1"/>
              <a:t>Coll</a:t>
            </a:r>
            <a:r>
              <a:rPr lang="tr-TR" sz="800" dirty="0"/>
              <a:t> </a:t>
            </a:r>
            <a:r>
              <a:rPr lang="tr-TR" sz="800" dirty="0" err="1"/>
              <a:t>Cardiol</a:t>
            </a:r>
            <a:r>
              <a:rPr lang="tr-TR" sz="800" dirty="0"/>
              <a:t> 2019; 74(1): 83-99.</a:t>
            </a:r>
          </a:p>
        </p:txBody>
      </p:sp>
    </p:spTree>
    <p:extLst>
      <p:ext uri="{BB962C8B-B14F-4D97-AF65-F5344CB8AC3E}">
        <p14:creationId xmlns:p14="http://schemas.microsoft.com/office/powerpoint/2010/main" val="5887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6AC96D9-7F15-354E-880D-B6DF61C3A1DF}"/>
              </a:ext>
            </a:extLst>
          </p:cNvPr>
          <p:cNvGrpSpPr/>
          <p:nvPr/>
        </p:nvGrpSpPr>
        <p:grpSpPr>
          <a:xfrm>
            <a:off x="867857" y="511238"/>
            <a:ext cx="2493805" cy="5313137"/>
            <a:chOff x="867857" y="714438"/>
            <a:chExt cx="2493805" cy="53131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7A0DF5A-D25D-DB48-92EE-7113438C0C22}"/>
                </a:ext>
              </a:extLst>
            </p:cNvPr>
            <p:cNvSpPr/>
            <p:nvPr/>
          </p:nvSpPr>
          <p:spPr>
            <a:xfrm>
              <a:off x="867858" y="1383808"/>
              <a:ext cx="2479069" cy="46437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CE2F2C-2507-8142-9EFC-7EF13E626519}"/>
                </a:ext>
              </a:extLst>
            </p:cNvPr>
            <p:cNvSpPr/>
            <p:nvPr/>
          </p:nvSpPr>
          <p:spPr>
            <a:xfrm>
              <a:off x="867859" y="714438"/>
              <a:ext cx="2493803" cy="669371"/>
            </a:xfrm>
            <a:prstGeom prst="rect">
              <a:avLst/>
            </a:prstGeom>
            <a:solidFill>
              <a:srgbClr val="76184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PIONEER-AF PCI</a:t>
              </a:r>
              <a:r>
                <a:rPr kumimoji="0" lang="tr-TR" sz="20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E646D9-C883-5E4C-93BA-E2D25DE22330}"/>
                </a:ext>
              </a:extLst>
            </p:cNvPr>
            <p:cNvSpPr txBox="1"/>
            <p:nvPr/>
          </p:nvSpPr>
          <p:spPr>
            <a:xfrm>
              <a:off x="964855" y="4056808"/>
              <a:ext cx="1000398" cy="78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Kanama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Etkinlik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2E55C5-4F97-094A-8C3E-3F2D1E48CF64}"/>
                </a:ext>
              </a:extLst>
            </p:cNvPr>
            <p:cNvSpPr/>
            <p:nvPr/>
          </p:nvSpPr>
          <p:spPr>
            <a:xfrm>
              <a:off x="1918598" y="4596347"/>
              <a:ext cx="1290538" cy="2716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Benzer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B30B02-51EA-8E4E-BAB8-4406A153192C}"/>
                </a:ext>
              </a:extLst>
            </p:cNvPr>
            <p:cNvSpPr/>
            <p:nvPr/>
          </p:nvSpPr>
          <p:spPr>
            <a:xfrm>
              <a:off x="1918598" y="4206698"/>
              <a:ext cx="1290539" cy="2716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Üstün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73108B-9F30-E147-9DDC-D2B83A581B26}"/>
                </a:ext>
              </a:extLst>
            </p:cNvPr>
            <p:cNvSpPr/>
            <p:nvPr/>
          </p:nvSpPr>
          <p:spPr>
            <a:xfrm>
              <a:off x="867857" y="2474207"/>
              <a:ext cx="2479069" cy="643084"/>
            </a:xfrm>
            <a:prstGeom prst="rect">
              <a:avLst/>
            </a:prstGeom>
            <a:solidFill>
              <a:srgbClr val="EB622C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Rivaroksaban</a:t>
              </a: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15 mg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CA39C21-2AE1-0640-B791-4EE9C445730D}"/>
                </a:ext>
              </a:extLst>
            </p:cNvPr>
            <p:cNvGrpSpPr/>
            <p:nvPr/>
          </p:nvGrpSpPr>
          <p:grpSpPr>
            <a:xfrm>
              <a:off x="1244050" y="3304058"/>
              <a:ext cx="1836366" cy="476016"/>
              <a:chOff x="1491066" y="2908837"/>
              <a:chExt cx="1836366" cy="47601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E0F993A-5E52-1443-B43E-480F7ABC395B}"/>
                  </a:ext>
                </a:extLst>
              </p:cNvPr>
              <p:cNvSpPr/>
              <p:nvPr/>
            </p:nvSpPr>
            <p:spPr>
              <a:xfrm>
                <a:off x="1491066" y="2912939"/>
                <a:ext cx="721938" cy="463531"/>
              </a:xfrm>
              <a:prstGeom prst="rect">
                <a:avLst/>
              </a:prstGeom>
              <a:solidFill>
                <a:srgbClr val="76184D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2’li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D27A35E-EFCF-A54E-A558-4EE536BE7BDB}"/>
                  </a:ext>
                </a:extLst>
              </p:cNvPr>
              <p:cNvSpPr/>
              <p:nvPr/>
            </p:nvSpPr>
            <p:spPr>
              <a:xfrm>
                <a:off x="2605494" y="2908837"/>
                <a:ext cx="721938" cy="476016"/>
              </a:xfrm>
              <a:prstGeom prst="rect">
                <a:avLst/>
              </a:prstGeom>
              <a:solidFill>
                <a:srgbClr val="76184D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3’lü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F9CEB1-6A3F-4A45-82CA-EE2D525D342A}"/>
                  </a:ext>
                </a:extLst>
              </p:cNvPr>
              <p:cNvSpPr txBox="1"/>
              <p:nvPr/>
            </p:nvSpPr>
            <p:spPr>
              <a:xfrm>
                <a:off x="2130479" y="2970736"/>
                <a:ext cx="55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r-TR" sz="2000" dirty="0">
                    <a:solidFill>
                      <a:srgbClr val="7618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kumimoji="0" lang="tr-T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184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s.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618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25F4AC-738B-C841-A3D3-A119541C2839}"/>
                </a:ext>
              </a:extLst>
            </p:cNvPr>
            <p:cNvSpPr/>
            <p:nvPr/>
          </p:nvSpPr>
          <p:spPr>
            <a:xfrm>
              <a:off x="867858" y="1711404"/>
              <a:ext cx="2479069" cy="338554"/>
            </a:xfrm>
            <a:prstGeom prst="rect">
              <a:avLst/>
            </a:prstGeom>
            <a:solidFill>
              <a:srgbClr val="EB622C">
                <a:alpha val="58000"/>
              </a:srgb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2.100 hasta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07F64B-6CBA-E54F-9A9D-DA5B7CA49AD1}"/>
              </a:ext>
            </a:extLst>
          </p:cNvPr>
          <p:cNvGrpSpPr/>
          <p:nvPr/>
        </p:nvGrpSpPr>
        <p:grpSpPr>
          <a:xfrm>
            <a:off x="3346924" y="511236"/>
            <a:ext cx="2702535" cy="5313137"/>
            <a:chOff x="3346924" y="714436"/>
            <a:chExt cx="2702535" cy="531313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218544-0FED-6248-9DBF-F15F00ECA911}"/>
                </a:ext>
              </a:extLst>
            </p:cNvPr>
            <p:cNvSpPr/>
            <p:nvPr/>
          </p:nvSpPr>
          <p:spPr>
            <a:xfrm>
              <a:off x="3346926" y="1383806"/>
              <a:ext cx="2702533" cy="46437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3F8C27-D5B9-8142-91F5-A45B9E20F46B}"/>
                </a:ext>
              </a:extLst>
            </p:cNvPr>
            <p:cNvSpPr/>
            <p:nvPr/>
          </p:nvSpPr>
          <p:spPr>
            <a:xfrm>
              <a:off x="3361662" y="714436"/>
              <a:ext cx="2687797" cy="669371"/>
            </a:xfrm>
            <a:prstGeom prst="rect">
              <a:avLst/>
            </a:prstGeom>
            <a:solidFill>
              <a:srgbClr val="76184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RE-DUAL</a:t>
              </a:r>
              <a:r>
                <a:rPr kumimoji="0" lang="tr-TR" sz="20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EC46BB-657E-E14B-BFE5-90D311E06F81}"/>
                </a:ext>
              </a:extLst>
            </p:cNvPr>
            <p:cNvSpPr txBox="1"/>
            <p:nvPr/>
          </p:nvSpPr>
          <p:spPr>
            <a:xfrm>
              <a:off x="3637936" y="4056803"/>
              <a:ext cx="1000398" cy="78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Kanama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Etkinlik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174257-C767-EE4F-BC36-1A3AEC9F995B}"/>
                </a:ext>
              </a:extLst>
            </p:cNvPr>
            <p:cNvSpPr/>
            <p:nvPr/>
          </p:nvSpPr>
          <p:spPr>
            <a:xfrm>
              <a:off x="4602707" y="4587014"/>
              <a:ext cx="1290538" cy="2716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Benzer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72D7BA-A3DA-D246-A108-53B0312C731E}"/>
                </a:ext>
              </a:extLst>
            </p:cNvPr>
            <p:cNvSpPr/>
            <p:nvPr/>
          </p:nvSpPr>
          <p:spPr>
            <a:xfrm>
              <a:off x="3361662" y="2474205"/>
              <a:ext cx="2687795" cy="643084"/>
            </a:xfrm>
            <a:prstGeom prst="rect">
              <a:avLst/>
            </a:prstGeom>
            <a:solidFill>
              <a:srgbClr val="EB622C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Dabigatran</a:t>
              </a: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150 &amp; 110 mg 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3A656F5-7E87-5841-9CE1-D99516C16C2E}"/>
                </a:ext>
              </a:extLst>
            </p:cNvPr>
            <p:cNvGrpSpPr/>
            <p:nvPr/>
          </p:nvGrpSpPr>
          <p:grpSpPr>
            <a:xfrm>
              <a:off x="3834849" y="3304056"/>
              <a:ext cx="1836366" cy="476016"/>
              <a:chOff x="1491066" y="2908837"/>
              <a:chExt cx="1836366" cy="476016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F5A7788-2A44-8248-8BA6-8B3B7E862378}"/>
                  </a:ext>
                </a:extLst>
              </p:cNvPr>
              <p:cNvSpPr/>
              <p:nvPr/>
            </p:nvSpPr>
            <p:spPr>
              <a:xfrm>
                <a:off x="1491066" y="2912939"/>
                <a:ext cx="721938" cy="463531"/>
              </a:xfrm>
              <a:prstGeom prst="rect">
                <a:avLst/>
              </a:prstGeom>
              <a:solidFill>
                <a:srgbClr val="76184D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2’li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8A1E50D-1A5D-E24C-B965-D852D7A36C9D}"/>
                  </a:ext>
                </a:extLst>
              </p:cNvPr>
              <p:cNvSpPr/>
              <p:nvPr/>
            </p:nvSpPr>
            <p:spPr>
              <a:xfrm>
                <a:off x="2605494" y="2908837"/>
                <a:ext cx="721938" cy="476016"/>
              </a:xfrm>
              <a:prstGeom prst="rect">
                <a:avLst/>
              </a:prstGeom>
              <a:solidFill>
                <a:srgbClr val="76184D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3’lü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8B0C43F-8229-354E-8F3C-F0EB01D174FF}"/>
                  </a:ext>
                </a:extLst>
              </p:cNvPr>
              <p:cNvSpPr txBox="1"/>
              <p:nvPr/>
            </p:nvSpPr>
            <p:spPr>
              <a:xfrm>
                <a:off x="2130479" y="2970736"/>
                <a:ext cx="55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184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vs.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618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131BA59-B9DC-E847-B5D9-EA44CE63EB46}"/>
                </a:ext>
              </a:extLst>
            </p:cNvPr>
            <p:cNvSpPr/>
            <p:nvPr/>
          </p:nvSpPr>
          <p:spPr>
            <a:xfrm>
              <a:off x="3346924" y="1711402"/>
              <a:ext cx="2702533" cy="338554"/>
            </a:xfrm>
            <a:prstGeom prst="rect">
              <a:avLst/>
            </a:prstGeom>
            <a:solidFill>
              <a:srgbClr val="EB622C">
                <a:alpha val="58000"/>
              </a:srgb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2.800 hasta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1B7F03-66C2-614F-8BDC-A3A1EC886BBC}"/>
                </a:ext>
              </a:extLst>
            </p:cNvPr>
            <p:cNvSpPr txBox="1"/>
            <p:nvPr/>
          </p:nvSpPr>
          <p:spPr>
            <a:xfrm>
              <a:off x="3653492" y="5034016"/>
              <a:ext cx="1000398" cy="78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B622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Kanama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B622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Etkinlik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B622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1256C7A-2B83-BC44-A7DE-08A4417D3FBD}"/>
                </a:ext>
              </a:extLst>
            </p:cNvPr>
            <p:cNvSpPr/>
            <p:nvPr/>
          </p:nvSpPr>
          <p:spPr>
            <a:xfrm>
              <a:off x="4602703" y="5564225"/>
              <a:ext cx="1290538" cy="27163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Benzer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B5E2F0-5B93-8E44-9956-4520341F11F1}"/>
                </a:ext>
              </a:extLst>
            </p:cNvPr>
            <p:cNvSpPr/>
            <p:nvPr/>
          </p:nvSpPr>
          <p:spPr>
            <a:xfrm>
              <a:off x="4602703" y="5174576"/>
              <a:ext cx="1290539" cy="2716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Üstün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C78B0E7-98A7-1640-9544-0B12ECB96480}"/>
                </a:ext>
              </a:extLst>
            </p:cNvPr>
            <p:cNvSpPr/>
            <p:nvPr/>
          </p:nvSpPr>
          <p:spPr>
            <a:xfrm rot="16200000">
              <a:off x="3250666" y="4358842"/>
              <a:ext cx="60552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B622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B622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CF208D8-6CF2-194F-B13A-52AC3303031F}"/>
                </a:ext>
              </a:extLst>
            </p:cNvPr>
            <p:cNvSpPr/>
            <p:nvPr/>
          </p:nvSpPr>
          <p:spPr>
            <a:xfrm rot="16200000">
              <a:off x="3276604" y="5325765"/>
              <a:ext cx="60552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B622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B622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6BFFF1-4281-0A40-AE57-46960986ED27}"/>
                </a:ext>
              </a:extLst>
            </p:cNvPr>
            <p:cNvSpPr/>
            <p:nvPr/>
          </p:nvSpPr>
          <p:spPr>
            <a:xfrm>
              <a:off x="4602703" y="4222012"/>
              <a:ext cx="1290539" cy="2716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Üstün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9D2BB1E1-E8A0-D04D-B2A5-FA7CCB657DCA}"/>
              </a:ext>
            </a:extLst>
          </p:cNvPr>
          <p:cNvSpPr txBox="1">
            <a:spLocks/>
          </p:cNvSpPr>
          <p:nvPr/>
        </p:nvSpPr>
        <p:spPr>
          <a:xfrm>
            <a:off x="1092399" y="6351492"/>
            <a:ext cx="10007202" cy="3145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defRPr sz="1000" b="1" kern="1200" spc="0" baseline="0">
                <a:solidFill>
                  <a:schemeClr val="bg1"/>
                </a:solidFill>
                <a:latin typeface="Arial (Body)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000" kern="1200" spc="0" baseline="0" dirty="0" smtClean="0">
                <a:solidFill>
                  <a:schemeClr val="tx2"/>
                </a:solidFill>
                <a:latin typeface="Arial (Body)"/>
                <a:ea typeface="+mn-ea"/>
                <a:cs typeface="+mn-cs"/>
              </a:defRPr>
            </a:lvl2pPr>
            <a:lvl3pPr marL="644400" indent="-284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Calibri" panose="020F0502020204030204" pitchFamily="34" charset="0"/>
              <a:buChar char="‒"/>
              <a:tabLst/>
              <a:defRPr lang="en-US" sz="1800" kern="1200" spc="0" baseline="0" dirty="0" smtClean="0">
                <a:solidFill>
                  <a:schemeClr val="tx2"/>
                </a:solidFill>
                <a:latin typeface="Arial (Body)"/>
                <a:ea typeface="+mn-ea"/>
                <a:cs typeface="+mn-cs"/>
              </a:defRPr>
            </a:lvl3pPr>
            <a:lvl4pPr marL="1000800" indent="-284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§"/>
              <a:tabLst/>
              <a:defRPr sz="1600" kern="1200" spc="0" baseline="0">
                <a:solidFill>
                  <a:schemeClr val="tx2"/>
                </a:solidFill>
                <a:latin typeface="Arial (Body)"/>
                <a:ea typeface="+mn-ea"/>
                <a:cs typeface="+mn-cs"/>
              </a:defRPr>
            </a:lvl4pPr>
            <a:lvl5pPr marL="715963" marR="0" indent="-1778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Calibri" panose="020F0502020204030204" pitchFamily="34" charset="0"/>
              <a:buChar char="‒"/>
              <a:tabLst/>
              <a:defRPr sz="1400" kern="1200" spc="0" baseline="0">
                <a:solidFill>
                  <a:schemeClr val="tx2"/>
                </a:solidFill>
                <a:latin typeface="Arial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F81BD"/>
              </a:buClr>
              <a:buSzPct val="75000"/>
              <a:buFontTx/>
              <a:buNone/>
              <a:tabLst/>
              <a:defRPr/>
            </a:pPr>
            <a:r>
              <a:rPr lang="tr-TR" altLang="en-US" sz="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+mn-cs"/>
              </a:rPr>
              <a:t>. Gibson et al., PIONEER-AF PCI, N </a:t>
            </a:r>
            <a:r>
              <a:rPr kumimoji="0" lang="en-GB" alt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+mn-cs"/>
              </a:rPr>
              <a:t>Engl</a:t>
            </a: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+mn-cs"/>
              </a:rPr>
              <a:t> J Med. 2016 Dec 22;375(25):2423-2434.</a:t>
            </a:r>
            <a:r>
              <a:rPr lang="tr-TR" altLang="en-US" sz="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2.</a:t>
            </a:r>
            <a:r>
              <a:rPr kumimoji="0" lang="tr-TR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+mn-cs"/>
              </a:rPr>
              <a:t> </a:t>
            </a: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+mn-cs"/>
              </a:rPr>
              <a:t>Cannon et al., RE-DUAL PCI, N </a:t>
            </a:r>
            <a:r>
              <a:rPr kumimoji="0" lang="en-GB" alt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+mn-cs"/>
              </a:rPr>
              <a:t>Engl</a:t>
            </a: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+mn-cs"/>
              </a:rPr>
              <a:t> J Med. 2017 Oct 19;377(16):1513-1524.</a:t>
            </a:r>
            <a:r>
              <a:rPr lang="tr-TR" altLang="en-US" sz="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+mn-cs"/>
              </a:rPr>
              <a:t>3. </a:t>
            </a:r>
            <a:r>
              <a:rPr kumimoji="0" lang="en-GB" alt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+mn-cs"/>
              </a:rPr>
              <a:t>Vranckx</a:t>
            </a: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+mn-cs"/>
              </a:rPr>
              <a:t> et al., ENTRUST-AF PCI, The Lancet, Published Online, Sep 3, 2019.</a:t>
            </a:r>
            <a:r>
              <a:rPr lang="tr-TR" altLang="en-US" sz="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0" lang="tr-TR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+mn-cs"/>
              </a:rPr>
              <a:t>4.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+mn-cs"/>
              </a:rPr>
              <a:t>Lopes et al., AUGUSTUS,. 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+mn-cs"/>
              </a:rPr>
              <a:t>N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+mn-cs"/>
              </a:rPr>
              <a:t>Engl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+mn-cs"/>
              </a:rPr>
              <a:t> J Med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(Body)"/>
                <a:ea typeface="+mn-ea"/>
                <a:cs typeface="+mn-cs"/>
              </a:rPr>
              <a:t>. 2019;doi: 10.1056/NEJMoa1817083</a:t>
            </a:r>
            <a:endParaRPr kumimoji="0" lang="tr-TR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C5337A-2F94-2847-805C-A609238162F0}"/>
              </a:ext>
            </a:extLst>
          </p:cNvPr>
          <p:cNvGrpSpPr/>
          <p:nvPr/>
        </p:nvGrpSpPr>
        <p:grpSpPr>
          <a:xfrm>
            <a:off x="6049456" y="511233"/>
            <a:ext cx="2590803" cy="5313137"/>
            <a:chOff x="6049456" y="714433"/>
            <a:chExt cx="2590803" cy="531313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80FA52B-1985-7C49-8041-CA745430E274}"/>
                </a:ext>
              </a:extLst>
            </p:cNvPr>
            <p:cNvSpPr/>
            <p:nvPr/>
          </p:nvSpPr>
          <p:spPr>
            <a:xfrm>
              <a:off x="6049457" y="1383803"/>
              <a:ext cx="2590802" cy="46437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8F168A9-D9D3-7946-9F68-3837E181434E}"/>
                </a:ext>
              </a:extLst>
            </p:cNvPr>
            <p:cNvSpPr/>
            <p:nvPr/>
          </p:nvSpPr>
          <p:spPr>
            <a:xfrm>
              <a:off x="6049458" y="714433"/>
              <a:ext cx="2590801" cy="669371"/>
            </a:xfrm>
            <a:prstGeom prst="rect">
              <a:avLst/>
            </a:prstGeom>
            <a:solidFill>
              <a:srgbClr val="76184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ENTRUST-AF</a:t>
              </a:r>
              <a:r>
                <a:rPr kumimoji="0" lang="tr-TR" sz="20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F85F029-E185-3F4A-BD9A-4847BF8F59D1}"/>
                </a:ext>
              </a:extLst>
            </p:cNvPr>
            <p:cNvSpPr txBox="1"/>
            <p:nvPr/>
          </p:nvSpPr>
          <p:spPr>
            <a:xfrm>
              <a:off x="6183778" y="4094127"/>
              <a:ext cx="1000398" cy="78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Kanama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Etkinlik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896E41-74A6-D44F-B36B-5A0108D4EDBD}"/>
                </a:ext>
              </a:extLst>
            </p:cNvPr>
            <p:cNvSpPr/>
            <p:nvPr/>
          </p:nvSpPr>
          <p:spPr>
            <a:xfrm>
              <a:off x="7146852" y="4615004"/>
              <a:ext cx="1290538" cy="2716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Benzer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A29781-F8AD-9347-9BC7-53156434A983}"/>
                </a:ext>
              </a:extLst>
            </p:cNvPr>
            <p:cNvSpPr/>
            <p:nvPr/>
          </p:nvSpPr>
          <p:spPr>
            <a:xfrm>
              <a:off x="6049456" y="2474202"/>
              <a:ext cx="2590801" cy="643084"/>
            </a:xfrm>
            <a:prstGeom prst="rect">
              <a:avLst/>
            </a:prstGeom>
            <a:solidFill>
              <a:srgbClr val="EB622C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Edoksaban</a:t>
              </a: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60 mg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3869588-7F43-E048-9B0B-0BB51977D6BD}"/>
                </a:ext>
              </a:extLst>
            </p:cNvPr>
            <p:cNvGrpSpPr/>
            <p:nvPr/>
          </p:nvGrpSpPr>
          <p:grpSpPr>
            <a:xfrm>
              <a:off x="6425649" y="3304053"/>
              <a:ext cx="1836366" cy="476016"/>
              <a:chOff x="1491066" y="2908837"/>
              <a:chExt cx="1836366" cy="476016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35A03EB-A90C-D849-9EDC-07B82E57D915}"/>
                  </a:ext>
                </a:extLst>
              </p:cNvPr>
              <p:cNvSpPr/>
              <p:nvPr/>
            </p:nvSpPr>
            <p:spPr>
              <a:xfrm>
                <a:off x="1491066" y="2912939"/>
                <a:ext cx="721938" cy="463531"/>
              </a:xfrm>
              <a:prstGeom prst="rect">
                <a:avLst/>
              </a:prstGeom>
              <a:solidFill>
                <a:srgbClr val="76184D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2’li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5BC9A82-CBF7-7B40-92DF-23712F3DBD38}"/>
                  </a:ext>
                </a:extLst>
              </p:cNvPr>
              <p:cNvSpPr/>
              <p:nvPr/>
            </p:nvSpPr>
            <p:spPr>
              <a:xfrm>
                <a:off x="2605494" y="2908837"/>
                <a:ext cx="721938" cy="476016"/>
              </a:xfrm>
              <a:prstGeom prst="rect">
                <a:avLst/>
              </a:prstGeom>
              <a:solidFill>
                <a:srgbClr val="76184D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3’lü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67C7F0A-0CF0-CE45-A4EB-9B0A4ACC908E}"/>
                  </a:ext>
                </a:extLst>
              </p:cNvPr>
              <p:cNvSpPr txBox="1"/>
              <p:nvPr/>
            </p:nvSpPr>
            <p:spPr>
              <a:xfrm>
                <a:off x="2130479" y="2970736"/>
                <a:ext cx="55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184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vs.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618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ED14C3F-26BA-494C-BB80-47A2AD82EEA2}"/>
                </a:ext>
              </a:extLst>
            </p:cNvPr>
            <p:cNvSpPr/>
            <p:nvPr/>
          </p:nvSpPr>
          <p:spPr>
            <a:xfrm>
              <a:off x="6049456" y="1711399"/>
              <a:ext cx="2590801" cy="338554"/>
            </a:xfrm>
            <a:prstGeom prst="rect">
              <a:avLst/>
            </a:prstGeom>
            <a:solidFill>
              <a:srgbClr val="EB622C">
                <a:alpha val="58000"/>
              </a:srgb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1.500 hasta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C5343C5-EDAD-DD42-8F44-7734887CC5EE}"/>
                </a:ext>
              </a:extLst>
            </p:cNvPr>
            <p:cNvSpPr/>
            <p:nvPr/>
          </p:nvSpPr>
          <p:spPr>
            <a:xfrm>
              <a:off x="7155644" y="4225354"/>
              <a:ext cx="1290538" cy="2716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Benzer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B171387-E34B-E24D-B20D-8A58E349E9C4}"/>
              </a:ext>
            </a:extLst>
          </p:cNvPr>
          <p:cNvGrpSpPr/>
          <p:nvPr/>
        </p:nvGrpSpPr>
        <p:grpSpPr>
          <a:xfrm>
            <a:off x="8640248" y="511229"/>
            <a:ext cx="2590803" cy="5313137"/>
            <a:chOff x="8817540" y="714429"/>
            <a:chExt cx="2590803" cy="531313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E2EE9C7-D207-2344-A9AF-35AD95FEBB92}"/>
                </a:ext>
              </a:extLst>
            </p:cNvPr>
            <p:cNvSpPr/>
            <p:nvPr/>
          </p:nvSpPr>
          <p:spPr>
            <a:xfrm>
              <a:off x="8817541" y="1383799"/>
              <a:ext cx="2590802" cy="46437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8467051-496C-F74E-BF50-77C5A6950767}"/>
                </a:ext>
              </a:extLst>
            </p:cNvPr>
            <p:cNvSpPr/>
            <p:nvPr/>
          </p:nvSpPr>
          <p:spPr>
            <a:xfrm>
              <a:off x="8817542" y="714429"/>
              <a:ext cx="2590801" cy="669371"/>
            </a:xfrm>
            <a:prstGeom prst="rect">
              <a:avLst/>
            </a:prstGeom>
            <a:solidFill>
              <a:srgbClr val="EB622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AUGUSTUS</a:t>
              </a:r>
              <a:r>
                <a:rPr kumimoji="0" lang="tr-TR" sz="20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F530213-5C12-4D41-93B1-E20F11A48658}"/>
                </a:ext>
              </a:extLst>
            </p:cNvPr>
            <p:cNvSpPr txBox="1"/>
            <p:nvPr/>
          </p:nvSpPr>
          <p:spPr>
            <a:xfrm>
              <a:off x="8914536" y="4631156"/>
              <a:ext cx="1000398" cy="78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Kanama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Etkinlik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4F32D62-A433-4647-8F2E-32CB4F97FA93}"/>
                </a:ext>
              </a:extLst>
            </p:cNvPr>
            <p:cNvSpPr/>
            <p:nvPr/>
          </p:nvSpPr>
          <p:spPr>
            <a:xfrm>
              <a:off x="9868279" y="5152033"/>
              <a:ext cx="1290538" cy="2716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Benzer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86BC37A-F149-094A-B46F-1CE878EA2388}"/>
                </a:ext>
              </a:extLst>
            </p:cNvPr>
            <p:cNvSpPr/>
            <p:nvPr/>
          </p:nvSpPr>
          <p:spPr>
            <a:xfrm>
              <a:off x="9868279" y="4762384"/>
              <a:ext cx="1290539" cy="2716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Üstün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B2C1AFF-879F-FB46-AAC3-896083101DD8}"/>
                </a:ext>
              </a:extLst>
            </p:cNvPr>
            <p:cNvSpPr/>
            <p:nvPr/>
          </p:nvSpPr>
          <p:spPr>
            <a:xfrm>
              <a:off x="8817540" y="2474198"/>
              <a:ext cx="2590801" cy="643084"/>
            </a:xfrm>
            <a:prstGeom prst="rect">
              <a:avLst/>
            </a:prstGeom>
            <a:solidFill>
              <a:srgbClr val="EB622C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Apiksaban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 mg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5A08710-EC6A-5E41-AEAB-464DD983135D}"/>
                </a:ext>
              </a:extLst>
            </p:cNvPr>
            <p:cNvGrpSpPr/>
            <p:nvPr/>
          </p:nvGrpSpPr>
          <p:grpSpPr>
            <a:xfrm>
              <a:off x="9193733" y="3304049"/>
              <a:ext cx="1836366" cy="476016"/>
              <a:chOff x="1491066" y="2908837"/>
              <a:chExt cx="1836366" cy="476016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083C645-2189-4F48-8F07-E55752165251}"/>
                  </a:ext>
                </a:extLst>
              </p:cNvPr>
              <p:cNvSpPr/>
              <p:nvPr/>
            </p:nvSpPr>
            <p:spPr>
              <a:xfrm>
                <a:off x="1491066" y="2912939"/>
                <a:ext cx="721938" cy="463531"/>
              </a:xfrm>
              <a:prstGeom prst="rect">
                <a:avLst/>
              </a:prstGeom>
              <a:solidFill>
                <a:srgbClr val="76184D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2’li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C3D0DA8-8CF3-874F-A48A-7E30EA4755BA}"/>
                  </a:ext>
                </a:extLst>
              </p:cNvPr>
              <p:cNvSpPr/>
              <p:nvPr/>
            </p:nvSpPr>
            <p:spPr>
              <a:xfrm>
                <a:off x="2605494" y="2908837"/>
                <a:ext cx="721938" cy="476016"/>
              </a:xfrm>
              <a:prstGeom prst="rect">
                <a:avLst/>
              </a:prstGeom>
              <a:solidFill>
                <a:srgbClr val="76184D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2’li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3B26D9A-93FE-8046-BEDD-1E7BA7150CE4}"/>
                  </a:ext>
                </a:extLst>
              </p:cNvPr>
              <p:cNvSpPr txBox="1"/>
              <p:nvPr/>
            </p:nvSpPr>
            <p:spPr>
              <a:xfrm>
                <a:off x="2130479" y="2970736"/>
                <a:ext cx="55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184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vs.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618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729A8BF-A19B-4145-95A4-8FC502B30B7D}"/>
                </a:ext>
              </a:extLst>
            </p:cNvPr>
            <p:cNvSpPr/>
            <p:nvPr/>
          </p:nvSpPr>
          <p:spPr>
            <a:xfrm>
              <a:off x="8817540" y="1711395"/>
              <a:ext cx="2590801" cy="338554"/>
            </a:xfrm>
            <a:prstGeom prst="rect">
              <a:avLst/>
            </a:prstGeom>
            <a:solidFill>
              <a:srgbClr val="EB622C">
                <a:alpha val="58000"/>
              </a:srgb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4.600 hasta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50076BF-14B3-5644-ACFF-1BE373776606}"/>
                </a:ext>
              </a:extLst>
            </p:cNvPr>
            <p:cNvGrpSpPr/>
            <p:nvPr/>
          </p:nvGrpSpPr>
          <p:grpSpPr>
            <a:xfrm>
              <a:off x="9194761" y="3837607"/>
              <a:ext cx="1836366" cy="476016"/>
              <a:chOff x="1491066" y="2908837"/>
              <a:chExt cx="1836366" cy="476016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705E9AA-EFC7-BE4B-86E0-5F3D42D49C28}"/>
                  </a:ext>
                </a:extLst>
              </p:cNvPr>
              <p:cNvSpPr/>
              <p:nvPr/>
            </p:nvSpPr>
            <p:spPr>
              <a:xfrm>
                <a:off x="1491066" y="2912939"/>
                <a:ext cx="721938" cy="463531"/>
              </a:xfrm>
              <a:prstGeom prst="rect">
                <a:avLst/>
              </a:prstGeom>
              <a:solidFill>
                <a:srgbClr val="76184D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3’lü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05D2B1B-8E19-8A44-8C90-F39EDDFB40DC}"/>
                  </a:ext>
                </a:extLst>
              </p:cNvPr>
              <p:cNvSpPr/>
              <p:nvPr/>
            </p:nvSpPr>
            <p:spPr>
              <a:xfrm>
                <a:off x="2605494" y="2908837"/>
                <a:ext cx="721938" cy="476016"/>
              </a:xfrm>
              <a:prstGeom prst="rect">
                <a:avLst/>
              </a:prstGeom>
              <a:solidFill>
                <a:srgbClr val="76184D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3’lü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E074E37-3F8C-354E-9768-65B57F18F3B1}"/>
                  </a:ext>
                </a:extLst>
              </p:cNvPr>
              <p:cNvSpPr txBox="1"/>
              <p:nvPr/>
            </p:nvSpPr>
            <p:spPr>
              <a:xfrm>
                <a:off x="2130479" y="2970736"/>
                <a:ext cx="55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184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vs.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618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636A4B4A-A655-F941-97AC-835C93755048}"/>
              </a:ext>
            </a:extLst>
          </p:cNvPr>
          <p:cNvSpPr/>
          <p:nvPr/>
        </p:nvSpPr>
        <p:spPr>
          <a:xfrm>
            <a:off x="3246124" y="5954101"/>
            <a:ext cx="5699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NOT: </a:t>
            </a:r>
            <a:r>
              <a:rPr lang="tr-T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Çalışmalar etkinlik </a:t>
            </a:r>
            <a:r>
              <a:rPr lang="tr-TR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sonlanımları</a:t>
            </a:r>
            <a:r>
              <a:rPr lang="tr-T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için yeterli güce sahip değil.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23"/>
          <p:cNvGrpSpPr/>
          <p:nvPr/>
        </p:nvGrpSpPr>
        <p:grpSpPr>
          <a:xfrm>
            <a:off x="3095604" y="1857364"/>
            <a:ext cx="3071834" cy="3786214"/>
            <a:chOff x="2490513" y="-22912"/>
            <a:chExt cx="3071832" cy="3786212"/>
          </a:xfrm>
        </p:grpSpPr>
        <p:pic>
          <p:nvPicPr>
            <p:cNvPr id="8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2961" t="23056" r="44824" b="28269"/>
            <a:stretch>
              <a:fillRect/>
            </a:stretch>
          </p:blipFill>
          <p:spPr>
            <a:xfrm>
              <a:off x="2490513" y="-22912"/>
              <a:ext cx="3071832" cy="37862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2.png" descr="Related 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69491" y="250870"/>
              <a:ext cx="1385471" cy="1368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" name="Group 325"/>
          <p:cNvGrpSpPr/>
          <p:nvPr/>
        </p:nvGrpSpPr>
        <p:grpSpPr>
          <a:xfrm>
            <a:off x="6167439" y="1857364"/>
            <a:ext cx="2904521" cy="3786214"/>
            <a:chOff x="0" y="-22912"/>
            <a:chExt cx="2904520" cy="3786213"/>
          </a:xfrm>
        </p:grpSpPr>
        <p:pic>
          <p:nvPicPr>
            <p:cNvPr id="11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880" t="23056" r="66005" b="28268"/>
            <a:stretch>
              <a:fillRect/>
            </a:stretch>
          </p:blipFill>
          <p:spPr>
            <a:xfrm>
              <a:off x="261315" y="-22912"/>
              <a:ext cx="2643205" cy="3786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image3.png" descr="Image result for turkey map icon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22878"/>
              <a:ext cx="2892552" cy="122413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90500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3" name="12 Dikdörtgen"/>
          <p:cNvSpPr/>
          <p:nvPr/>
        </p:nvSpPr>
        <p:spPr>
          <a:xfrm>
            <a:off x="8953520" y="4572008"/>
            <a:ext cx="21431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Shape 319"/>
          <p:cNvSpPr>
            <a:spLocks noGrp="1"/>
          </p:cNvSpPr>
          <p:nvPr>
            <p:ph type="title"/>
          </p:nvPr>
        </p:nvSpPr>
        <p:spPr>
          <a:xfrm>
            <a:off x="2166910" y="357166"/>
            <a:ext cx="8015286" cy="1143000"/>
          </a:xfrm>
          <a:prstGeom prst="rect">
            <a:avLst/>
          </a:prstGeom>
        </p:spPr>
        <p:txBody>
          <a:bodyPr>
            <a:noAutofit/>
          </a:bodyPr>
          <a:lstStyle>
            <a:lvl1pPr defTabSz="905255">
              <a:defRPr sz="3564"/>
            </a:lvl1pPr>
          </a:lstStyle>
          <a:p>
            <a:pPr algn="ctr"/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Stroke </a:t>
            </a:r>
            <a:r>
              <a:rPr lang="tr-T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tüm ölüm nedenleri içinde </a:t>
            </a:r>
            <a:br>
              <a:rPr lang="tr-T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tr-TR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2. </a:t>
            </a:r>
            <a:r>
              <a:rPr lang="tr-TR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sıradadır</a:t>
            </a:r>
            <a:r>
              <a:rPr lang="en-US" sz="3200" b="1" u="sng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</a:t>
            </a:r>
            <a:endParaRPr sz="3200" b="1" u="sng" baseline="30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Shape 320"/>
          <p:cNvSpPr/>
          <p:nvPr/>
        </p:nvSpPr>
        <p:spPr>
          <a:xfrm>
            <a:off x="1524000" y="6073171"/>
            <a:ext cx="889248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sz="900" i="1" dirty="0"/>
              <a:t>1. </a:t>
            </a:r>
            <a:r>
              <a:rPr lang="en-US" sz="900" i="1" dirty="0"/>
              <a:t>Heart Disease and Stroke Statistics – At-a-Glance, American Heart Association. </a:t>
            </a:r>
            <a:r>
              <a:rPr lang="en-US" sz="900" i="1" dirty="0" err="1"/>
              <a:t>Erisim</a:t>
            </a:r>
            <a:r>
              <a:rPr lang="en-US" sz="900" i="1" dirty="0"/>
              <a:t> </a:t>
            </a:r>
            <a:r>
              <a:rPr lang="en-US" sz="900" i="1" dirty="0" err="1"/>
              <a:t>Adresi</a:t>
            </a:r>
            <a:r>
              <a:rPr lang="en-US" sz="900" i="1" dirty="0"/>
              <a:t>: </a:t>
            </a:r>
            <a:r>
              <a:rPr lang="en-US" sz="900" i="1" dirty="0" err="1"/>
              <a:t>Erisim</a:t>
            </a:r>
            <a:r>
              <a:rPr lang="en-US" sz="900" i="1" dirty="0"/>
              <a:t> </a:t>
            </a:r>
            <a:r>
              <a:rPr lang="en-US" sz="900" i="1" dirty="0" err="1"/>
              <a:t>Tarihi</a:t>
            </a:r>
            <a:r>
              <a:rPr lang="en-US" sz="900" i="1" dirty="0"/>
              <a:t>: 26.09.2017</a:t>
            </a:r>
          </a:p>
          <a:p>
            <a:r>
              <a:rPr lang="tr-TR" sz="900" i="1" dirty="0"/>
              <a:t>https://www.heart.org/idc/groups/ahamah-public/@wcm/@sop/@smd/documents/downloadable/ucm_470704.pdf</a:t>
            </a:r>
            <a:r>
              <a:rPr lang="en-US" sz="900" i="1" dirty="0"/>
              <a:t>  2.</a:t>
            </a:r>
            <a:r>
              <a:rPr sz="900" i="1" dirty="0"/>
              <a:t> WHO EMRO. Stroke, Cerebrovascular accident. Erisim Adresi: http://www.emro.who.int/health-topics/stroke-cerebrovascular-accident/index.html </a:t>
            </a:r>
            <a:r>
              <a:rPr sz="900" i="1" dirty="0" err="1"/>
              <a:t>Erisim</a:t>
            </a:r>
            <a:r>
              <a:rPr sz="900" i="1" dirty="0"/>
              <a:t> </a:t>
            </a:r>
            <a:r>
              <a:rPr sz="900" i="1" dirty="0" err="1"/>
              <a:t>Tarihi</a:t>
            </a:r>
            <a:r>
              <a:rPr sz="900" i="1" dirty="0"/>
              <a:t>:</a:t>
            </a:r>
            <a:r>
              <a:rPr lang="en-US" sz="900" i="1" dirty="0"/>
              <a:t> 3. </a:t>
            </a:r>
            <a:r>
              <a:rPr lang="tr-TR" sz="900" i="1" dirty="0"/>
              <a:t>Dünya Inme Günü - Dünya Inme Bildirgesi - Inme Hastalarının Sesi. Erisim Adresi:http://www.noroloji.org.tr/haber/137/dunya-inme-gunu-dunya-inme-bildirgesi-inme-hastalarinin-sesiErisim Tarihi: 26.09.2017 </a:t>
            </a:r>
            <a:endParaRPr sz="9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8162381" y="4419570"/>
            <a:ext cx="252028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29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50" y="1438275"/>
            <a:ext cx="8867775" cy="5419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21" y="152618"/>
            <a:ext cx="5809744" cy="1394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62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10" y="1624112"/>
            <a:ext cx="11825081" cy="2082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10" y="3886797"/>
            <a:ext cx="11959100" cy="2091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87" y="68826"/>
            <a:ext cx="5116134" cy="1179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flipH="1">
            <a:off x="5448035" y="68826"/>
            <a:ext cx="5072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BC0483"/>
                </a:solidFill>
              </a:rPr>
              <a:t>How Long?</a:t>
            </a:r>
          </a:p>
          <a:p>
            <a:pPr algn="ctr"/>
            <a:r>
              <a:rPr lang="tr-TR" sz="4000" dirty="0" smtClean="0">
                <a:solidFill>
                  <a:srgbClr val="BC0483"/>
                </a:solidFill>
              </a:rPr>
              <a:t>TAT-DAT</a:t>
            </a:r>
            <a:endParaRPr lang="tr-TR" sz="4000" dirty="0">
              <a:solidFill>
                <a:srgbClr val="BC04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9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39" y="296573"/>
            <a:ext cx="10966161" cy="62007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6280264" y="6497276"/>
            <a:ext cx="226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EHRA-NOAC-2021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29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93" y="310015"/>
            <a:ext cx="9535102" cy="4716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11" y="5389708"/>
            <a:ext cx="4143375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993" y="2027525"/>
            <a:ext cx="9029700" cy="1362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993" y="3346738"/>
            <a:ext cx="87820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1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84727"/>
            <a:ext cx="6325094" cy="6539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794" y="184727"/>
            <a:ext cx="3823133" cy="651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5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Bir Millet İki Devlet - Basın Duyurusu - polishaberleri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" y="32478"/>
            <a:ext cx="12181527" cy="674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1055" t="30209" r="55839" b="28816"/>
          <a:stretch>
            <a:fillRect/>
          </a:stretch>
        </p:blipFill>
        <p:spPr bwMode="auto">
          <a:xfrm>
            <a:off x="2309786" y="2285992"/>
            <a:ext cx="2081506" cy="366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68566" t="37246" r="18554" b="23192"/>
          <a:stretch>
            <a:fillRect/>
          </a:stretch>
        </p:blipFill>
        <p:spPr bwMode="auto">
          <a:xfrm>
            <a:off x="5024431" y="2285992"/>
            <a:ext cx="2035943" cy="351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6364" t="30209" r="31434" b="30617"/>
          <a:stretch>
            <a:fillRect/>
          </a:stretch>
        </p:blipFill>
        <p:spPr bwMode="auto">
          <a:xfrm>
            <a:off x="7810512" y="2303236"/>
            <a:ext cx="1928826" cy="348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hape 328"/>
          <p:cNvSpPr/>
          <p:nvPr/>
        </p:nvSpPr>
        <p:spPr>
          <a:xfrm>
            <a:off x="1553592" y="6477001"/>
            <a:ext cx="457200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900" b="1" i="1"/>
            </a:pPr>
            <a:r>
              <a:rPr sz="900" dirty="0"/>
              <a:t>1. Aronow WS. Herz. 1991;16(6):395-404 2. Freeman WD et al. Neurol Clin. 2008;26: 1129–1160. 3. Cerasuolo J O et al. International Journal of Stroke 2017, Vol. 12(3) 222–228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1738282" y="214291"/>
            <a:ext cx="857256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Atriyal fibrilasyon </a:t>
            </a:r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stroke </a:t>
            </a:r>
            <a:r>
              <a:rPr lang="tr-T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riskini</a:t>
            </a:r>
          </a:p>
          <a:p>
            <a:pPr algn="ctr"/>
            <a:r>
              <a:rPr lang="tr-TR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5</a:t>
            </a:r>
            <a:r>
              <a:rPr lang="tr-TR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kat arttırır</a:t>
            </a:r>
            <a:endParaRPr lang="tr-TR" sz="4000" u="sng" dirty="0"/>
          </a:p>
        </p:txBody>
      </p:sp>
    </p:spTree>
    <p:extLst>
      <p:ext uri="{BB962C8B-B14F-4D97-AF65-F5344CB8AC3E}">
        <p14:creationId xmlns:p14="http://schemas.microsoft.com/office/powerpoint/2010/main" val="15643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"/>
          <p:cNvPicPr>
            <a:picLocks noChangeAspect="1" noChangeArrowheads="1"/>
          </p:cNvPicPr>
          <p:nvPr/>
        </p:nvPicPr>
        <p:blipFill>
          <a:blip r:embed="rId3" cstate="print"/>
          <a:srcRect t="4813"/>
          <a:stretch>
            <a:fillRect/>
          </a:stretch>
        </p:blipFill>
        <p:spPr bwMode="auto">
          <a:xfrm>
            <a:off x="3238480" y="2132583"/>
            <a:ext cx="5657848" cy="4034843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1809720" y="2714620"/>
            <a:ext cx="258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atin typeface="Arial Narrow" pitchFamily="34" charset="0"/>
              </a:rPr>
              <a:t>SWEDISH RISK REGISTRY</a:t>
            </a:r>
          </a:p>
        </p:txBody>
      </p:sp>
      <p:sp>
        <p:nvSpPr>
          <p:cNvPr id="9" name="8 Dikdörtgen"/>
          <p:cNvSpPr/>
          <p:nvPr/>
        </p:nvSpPr>
        <p:spPr>
          <a:xfrm>
            <a:off x="7024694" y="6488668"/>
            <a:ext cx="3286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Stroke</a:t>
            </a:r>
            <a:r>
              <a:rPr lang="tr-TR" dirty="0"/>
              <a:t> 2014;45:2599–2605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1809721" y="1903059"/>
            <a:ext cx="2704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C00000"/>
                </a:solidFill>
                <a:latin typeface="Arial Narrow" pitchFamily="34" charset="0"/>
              </a:rPr>
              <a:t>Yıl 2005-2010</a:t>
            </a:r>
          </a:p>
          <a:p>
            <a:r>
              <a:rPr lang="tr-TR" sz="2400" b="1" dirty="0">
                <a:solidFill>
                  <a:srgbClr val="C00000"/>
                </a:solidFill>
                <a:latin typeface="Arial Narrow" pitchFamily="34" charset="0"/>
              </a:rPr>
              <a:t>İsveç Sağlık Kayıtları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3667109" y="142852"/>
            <a:ext cx="52902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İskemik</a:t>
            </a:r>
            <a:r>
              <a:rPr lang="tr-T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inmelerin </a:t>
            </a:r>
          </a:p>
          <a:p>
            <a:pPr algn="ctr"/>
            <a:r>
              <a:rPr lang="tr-TR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3’te 1’i </a:t>
            </a:r>
            <a:r>
              <a:rPr lang="tr-T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AF ile ilişkilidir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7096133" y="5214951"/>
            <a:ext cx="3229883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Tanıda boşluk</a:t>
            </a:r>
          </a:p>
          <a:p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952596" y="5143512"/>
            <a:ext cx="4857784" cy="1357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Tedavide boşluk</a:t>
            </a:r>
          </a:p>
          <a:p>
            <a:pPr algn="ctr"/>
            <a:endParaRPr lang="tr-T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Oval Belirtme Çizgisi"/>
          <p:cNvSpPr/>
          <p:nvPr/>
        </p:nvSpPr>
        <p:spPr>
          <a:xfrm>
            <a:off x="1524000" y="2857496"/>
            <a:ext cx="5000660" cy="214314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err="1"/>
              <a:t>Varfarin</a:t>
            </a:r>
            <a:r>
              <a:rPr lang="tr-TR" sz="2400" b="1" dirty="0"/>
              <a:t> ile </a:t>
            </a:r>
          </a:p>
          <a:p>
            <a:r>
              <a:rPr lang="tr-TR" sz="2400" b="1" dirty="0"/>
              <a:t>-İnmenin önlenmesi: %64</a:t>
            </a:r>
          </a:p>
          <a:p>
            <a:r>
              <a:rPr lang="tr-TR" sz="2400" b="1" dirty="0"/>
              <a:t>-</a:t>
            </a:r>
            <a:r>
              <a:rPr lang="tr-TR" sz="2400" b="1" dirty="0" err="1"/>
              <a:t>Mortalite</a:t>
            </a:r>
            <a:r>
              <a:rPr lang="tr-TR" sz="2400" b="1" dirty="0"/>
              <a:t> azalması: %26</a:t>
            </a:r>
          </a:p>
        </p:txBody>
      </p:sp>
    </p:spTree>
    <p:extLst>
      <p:ext uri="{BB962C8B-B14F-4D97-AF65-F5344CB8AC3E}">
        <p14:creationId xmlns:p14="http://schemas.microsoft.com/office/powerpoint/2010/main" val="1127433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88DFCD-B753-42A2-93D7-A6CC6C5D3F8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814" y="520995"/>
            <a:ext cx="287079" cy="4708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Anticoagulation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71330" y="1158949"/>
            <a:ext cx="2083982" cy="41467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ounded Rectangle 8"/>
          <p:cNvSpPr/>
          <p:nvPr/>
        </p:nvSpPr>
        <p:spPr>
          <a:xfrm>
            <a:off x="1318437" y="2604977"/>
            <a:ext cx="3136605" cy="4572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ounded Rectangle 9"/>
          <p:cNvSpPr/>
          <p:nvPr/>
        </p:nvSpPr>
        <p:spPr>
          <a:xfrm>
            <a:off x="1318438" y="5229976"/>
            <a:ext cx="3232298" cy="692359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654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2375-5300-2E45-8757-EA3261176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5"/>
            <a:ext cx="11020425" cy="1204153"/>
          </a:xfrm>
        </p:spPr>
        <p:txBody>
          <a:bodyPr/>
          <a:lstStyle/>
          <a:p>
            <a:r>
              <a:rPr lang="tr-TR" sz="2600" dirty="0">
                <a:latin typeface="Arial"/>
              </a:rPr>
              <a:t>2020 Kanada </a:t>
            </a:r>
            <a:r>
              <a:rPr lang="tr-TR" sz="2600" dirty="0" err="1">
                <a:latin typeface="Arial"/>
              </a:rPr>
              <a:t>Kardiyovasküler</a:t>
            </a:r>
            <a:r>
              <a:rPr lang="tr-TR" sz="2600" dirty="0">
                <a:latin typeface="Arial"/>
              </a:rPr>
              <a:t> Derneği/Kanada Kalp Ritim Topluluğu Kılavuzu'na Göre OAK Kullanım Algoritması: CHADS-65</a:t>
            </a:r>
            <a:r>
              <a:rPr lang="tr-TR" sz="2600" baseline="30000" dirty="0">
                <a:latin typeface="Arial"/>
              </a:rPr>
              <a:t>1</a:t>
            </a:r>
            <a:endParaRPr lang="en-TR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6A903B-E3B3-7A49-92D5-F526EEC043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13401" y="1451549"/>
            <a:ext cx="5295170" cy="4177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78527C-A826-CF41-9F96-93224E7C25AF}"/>
              </a:ext>
            </a:extLst>
          </p:cNvPr>
          <p:cNvSpPr txBox="1"/>
          <p:nvPr/>
        </p:nvSpPr>
        <p:spPr>
          <a:xfrm>
            <a:off x="453550" y="6462723"/>
            <a:ext cx="11285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Referans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1.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Andrade JG., et al. Canadian Journal of Cardiology. 2020; 36:1847-1948.</a:t>
            </a:r>
            <a:endParaRPr kumimoji="0" lang="tr-TR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0EC4B-77C3-254D-BF10-5ECDA3BDC001}"/>
              </a:ext>
            </a:extLst>
          </p:cNvPr>
          <p:cNvSpPr txBox="1"/>
          <p:nvPr/>
        </p:nvSpPr>
        <p:spPr>
          <a:xfrm>
            <a:off x="453550" y="5805311"/>
            <a:ext cx="11285707" cy="302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Varfarine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kıyasla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DOAK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kullanımı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tercih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edilir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GİA: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Geçici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İskemik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Atak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DOAK: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Direk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Oral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Antikoagülan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OAK: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Antikoagülan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48FB57-8DB9-3143-B367-4C1889460B55}"/>
              </a:ext>
            </a:extLst>
          </p:cNvPr>
          <p:cNvSpPr txBox="1"/>
          <p:nvPr/>
        </p:nvSpPr>
        <p:spPr>
          <a:xfrm>
            <a:off x="4786643" y="1542271"/>
            <a:ext cx="892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Yaş  ≥65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D543A-65D5-B64F-A979-50CC70476CE6}"/>
              </a:ext>
            </a:extLst>
          </p:cNvPr>
          <p:cNvSpPr txBox="1"/>
          <p:nvPr/>
        </p:nvSpPr>
        <p:spPr>
          <a:xfrm>
            <a:off x="4149986" y="2426808"/>
            <a:ext cx="2369801" cy="1273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İnme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/GİA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öyküsü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veya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Hipertansiyon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veya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Kalp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yetmezliği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veya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Diabetes mellitus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(CHADS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risk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faktörleri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24F628-EC38-1845-9091-B47A6F70AF68}"/>
              </a:ext>
            </a:extLst>
          </p:cNvPr>
          <p:cNvSpPr txBox="1"/>
          <p:nvPr/>
        </p:nvSpPr>
        <p:spPr>
          <a:xfrm>
            <a:off x="3688474" y="4320625"/>
            <a:ext cx="3088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Koroner veya </a:t>
            </a: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periferik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arter hastalığı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6D51E-6228-914D-90F2-776D6228FE07}"/>
              </a:ext>
            </a:extLst>
          </p:cNvPr>
          <p:cNvSpPr txBox="1"/>
          <p:nvPr/>
        </p:nvSpPr>
        <p:spPr>
          <a:xfrm>
            <a:off x="3938010" y="5216503"/>
            <a:ext cx="2589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Antitrombotik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tedavi önerilmez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4F32DF-219F-6844-BD0D-13D1A128F86F}"/>
              </a:ext>
            </a:extLst>
          </p:cNvPr>
          <p:cNvSpPr txBox="1"/>
          <p:nvPr/>
        </p:nvSpPr>
        <p:spPr>
          <a:xfrm>
            <a:off x="7633000" y="4218564"/>
            <a:ext cx="1072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Antiplatelet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tedavisi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CAFF4A-D0DD-3C4B-839D-F2054F93A810}"/>
              </a:ext>
            </a:extLst>
          </p:cNvPr>
          <p:cNvSpPr txBox="1"/>
          <p:nvPr/>
        </p:nvSpPr>
        <p:spPr>
          <a:xfrm>
            <a:off x="7852642" y="2937117"/>
            <a:ext cx="633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OAK*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5AE942-7A25-F347-9EF5-D6BB8F425E08}"/>
              </a:ext>
            </a:extLst>
          </p:cNvPr>
          <p:cNvSpPr txBox="1"/>
          <p:nvPr/>
        </p:nvSpPr>
        <p:spPr>
          <a:xfrm>
            <a:off x="7852642" y="1564950"/>
            <a:ext cx="633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OAK*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F0F1A7-98BF-AC4D-AFFF-F0207CE9C69F}"/>
              </a:ext>
            </a:extLst>
          </p:cNvPr>
          <p:cNvSpPr txBox="1"/>
          <p:nvPr/>
        </p:nvSpPr>
        <p:spPr>
          <a:xfrm>
            <a:off x="6856170" y="1394850"/>
            <a:ext cx="562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7C1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E2584B-53DB-3146-913F-2499409BAD92}"/>
              </a:ext>
            </a:extLst>
          </p:cNvPr>
          <p:cNvSpPr txBox="1"/>
          <p:nvPr/>
        </p:nvSpPr>
        <p:spPr>
          <a:xfrm>
            <a:off x="6856170" y="2789697"/>
            <a:ext cx="562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7C1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80019-557A-4745-8569-7E37CCDFD030}"/>
              </a:ext>
            </a:extLst>
          </p:cNvPr>
          <p:cNvSpPr txBox="1"/>
          <p:nvPr/>
        </p:nvSpPr>
        <p:spPr>
          <a:xfrm>
            <a:off x="6856170" y="4173204"/>
            <a:ext cx="562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7C1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634F99-1DD9-004F-878F-83AB8D99BB19}"/>
              </a:ext>
            </a:extLst>
          </p:cNvPr>
          <p:cNvSpPr txBox="1"/>
          <p:nvPr/>
        </p:nvSpPr>
        <p:spPr>
          <a:xfrm>
            <a:off x="5369544" y="4774236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7C1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Hayır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99795-6F02-114F-8F8D-BA5B0D181F4A}"/>
              </a:ext>
            </a:extLst>
          </p:cNvPr>
          <p:cNvSpPr txBox="1"/>
          <p:nvPr/>
        </p:nvSpPr>
        <p:spPr>
          <a:xfrm>
            <a:off x="5369544" y="3878359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7C1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Hayır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3C3093-7181-4344-A9DC-A2684BD42B71}"/>
              </a:ext>
            </a:extLst>
          </p:cNvPr>
          <p:cNvSpPr txBox="1"/>
          <p:nvPr/>
        </p:nvSpPr>
        <p:spPr>
          <a:xfrm>
            <a:off x="5369544" y="2018563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7C1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Hayır</a:t>
            </a:r>
          </a:p>
        </p:txBody>
      </p:sp>
    </p:spTree>
    <p:extLst>
      <p:ext uri="{BB962C8B-B14F-4D97-AF65-F5344CB8AC3E}">
        <p14:creationId xmlns:p14="http://schemas.microsoft.com/office/powerpoint/2010/main" val="30956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65941" y="215519"/>
            <a:ext cx="8619535" cy="73034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400" b="1" dirty="0"/>
              <a:t>CHA</a:t>
            </a:r>
            <a:r>
              <a:rPr lang="tr-TR" sz="5400" b="1" baseline="-25000" dirty="0"/>
              <a:t>2</a:t>
            </a:r>
            <a:r>
              <a:rPr lang="tr-TR" sz="5400" b="1" dirty="0"/>
              <a:t>DS</a:t>
            </a:r>
            <a:r>
              <a:rPr lang="tr-TR" sz="5400" b="1" baseline="-25000" dirty="0"/>
              <a:t>2</a:t>
            </a:r>
            <a:r>
              <a:rPr lang="tr-TR" sz="5400" b="1" dirty="0"/>
              <a:t>-VASc risk skoru </a:t>
            </a:r>
          </a:p>
        </p:txBody>
      </p:sp>
      <p:pic>
        <p:nvPicPr>
          <p:cNvPr id="5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02" y="1241622"/>
            <a:ext cx="5116811" cy="5225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56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29" y="159327"/>
            <a:ext cx="11797218" cy="639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1187</Words>
  <Application>Microsoft Office PowerPoint</Application>
  <PresentationFormat>Widescreen</PresentationFormat>
  <Paragraphs>243</Paragraphs>
  <Slides>35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MS PGothic</vt:lpstr>
      <vt:lpstr>MS PGothic</vt:lpstr>
      <vt:lpstr>AdvOTb7819099</vt:lpstr>
      <vt:lpstr>Arial</vt:lpstr>
      <vt:lpstr>Arial (Body)</vt:lpstr>
      <vt:lpstr>Arial Narrow</vt:lpstr>
      <vt:lpstr>Calibri</vt:lpstr>
      <vt:lpstr>Calibri Light</vt:lpstr>
      <vt:lpstr>Times New Roman</vt:lpstr>
      <vt:lpstr>ヒラギノ角ゴ Pro W3</vt:lpstr>
      <vt:lpstr>Office Theme</vt:lpstr>
      <vt:lpstr>Ofis Teması</vt:lpstr>
      <vt:lpstr>Non-Vitamin K Antagonist (NOAC)  Oral Anticoagulants in Patients with Atrial Fibrillation    </vt:lpstr>
      <vt:lpstr>PowerPoint Presentation</vt:lpstr>
      <vt:lpstr>Stroke tüm ölüm nedenleri içinde  2. sıradadır1</vt:lpstr>
      <vt:lpstr>PowerPoint Presentation</vt:lpstr>
      <vt:lpstr>PowerPoint Presentation</vt:lpstr>
      <vt:lpstr>PowerPoint Presentation</vt:lpstr>
      <vt:lpstr>2020 Kanada Kardiyovasküler Derneği/Kanada Kalp Ritim Topluluğu Kılavuzu'na Göre OAK Kullanım Algoritması: CHADS-651</vt:lpstr>
      <vt:lpstr>CHA2DS2-VASc risk skoru </vt:lpstr>
      <vt:lpstr>PowerPoint Presentation</vt:lpstr>
      <vt:lpstr>PowerPoint Presentation</vt:lpstr>
      <vt:lpstr>PowerPoint Presentation</vt:lpstr>
      <vt:lpstr>NOAK’lar, Varfarine kıyasla inme/SE riskini anlamlı düzeyde azaltır.</vt:lpstr>
      <vt:lpstr>NOAK’lar majör kanama açısından en az Varfarin kadar güvenlidir.</vt:lpstr>
      <vt:lpstr>PowerPoint Presentation</vt:lpstr>
      <vt:lpstr>NOAK’ların Metabolizma ve Eliminasyonu</vt:lpstr>
      <vt:lpstr>Doğru DOZ</vt:lpstr>
      <vt:lpstr>Renal Fonksiyon ve NOAK Dozu</vt:lpstr>
      <vt:lpstr>Karaciğer Fonksiyonu ve NOAK Dozu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daras</dc:creator>
  <cp:lastModifiedBy>Dursun Aras</cp:lastModifiedBy>
  <cp:revision>13</cp:revision>
  <dcterms:created xsi:type="dcterms:W3CDTF">2022-09-11T17:58:30Z</dcterms:created>
  <dcterms:modified xsi:type="dcterms:W3CDTF">2022-09-18T07:37:55Z</dcterms:modified>
</cp:coreProperties>
</file>